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1"/>
  </p:notesMasterIdLst>
  <p:sldIdLst>
    <p:sldId id="256" r:id="rId5"/>
    <p:sldId id="335" r:id="rId6"/>
    <p:sldId id="257" r:id="rId7"/>
    <p:sldId id="278" r:id="rId8"/>
    <p:sldId id="316" r:id="rId9"/>
    <p:sldId id="329" r:id="rId10"/>
    <p:sldId id="263" r:id="rId11"/>
    <p:sldId id="262" r:id="rId12"/>
    <p:sldId id="307" r:id="rId13"/>
    <p:sldId id="308" r:id="rId14"/>
    <p:sldId id="309" r:id="rId15"/>
    <p:sldId id="318" r:id="rId16"/>
    <p:sldId id="336" r:id="rId17"/>
    <p:sldId id="310" r:id="rId18"/>
    <p:sldId id="269" r:id="rId19"/>
    <p:sldId id="339" r:id="rId20"/>
    <p:sldId id="338" r:id="rId21"/>
    <p:sldId id="322" r:id="rId22"/>
    <p:sldId id="385" r:id="rId23"/>
    <p:sldId id="382" r:id="rId24"/>
    <p:sldId id="378" r:id="rId25"/>
    <p:sldId id="384" r:id="rId26"/>
    <p:sldId id="379" r:id="rId27"/>
    <p:sldId id="380" r:id="rId28"/>
    <p:sldId id="386" r:id="rId29"/>
    <p:sldId id="333" r:id="rId30"/>
    <p:sldId id="332" r:id="rId31"/>
    <p:sldId id="337" r:id="rId32"/>
    <p:sldId id="334" r:id="rId33"/>
    <p:sldId id="320" r:id="rId34"/>
    <p:sldId id="325" r:id="rId35"/>
    <p:sldId id="326" r:id="rId36"/>
    <p:sldId id="327" r:id="rId37"/>
    <p:sldId id="323" r:id="rId38"/>
    <p:sldId id="381" r:id="rId39"/>
    <p:sldId id="328" r:id="rId40"/>
  </p:sldIdLst>
  <p:sldSz cx="18288000" cy="10287000"/>
  <p:notesSz cx="7315200" cy="96012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Helvetica LT Std Black" panose="020B0904030502020204" pitchFamily="34" charset="0"/>
      <p:bold r:id="rId48"/>
      <p:boldItalic r:id="rId49"/>
    </p:embeddedFont>
    <p:embeddedFont>
      <p:font typeface="Helvetica LT Std Cond" panose="020B0506020202030204" pitchFamily="34" charset="0"/>
      <p:regular r:id="rId50"/>
      <p:bold r:id="rId51"/>
      <p:italic r:id="rId52"/>
      <p:boldItalic r:id="rId53"/>
    </p:embeddedFont>
    <p:embeddedFont>
      <p:font typeface="Helvetica LT Std Cond Blk" panose="020B0806030502050204" pitchFamily="34" charset="0"/>
      <p:bold r:id="rId54"/>
      <p:boldItalic r:id="rId55"/>
    </p:embeddedFont>
    <p:embeddedFont>
      <p:font typeface="HelveticaNeueLT Std" panose="020B0604020202020204" pitchFamily="34" charset="0"/>
      <p:regular r:id="rId56"/>
      <p:bold r:id="rId57"/>
      <p:italic r:id="rId58"/>
      <p:boldItalic r:id="rId59"/>
    </p:embeddedFont>
    <p:embeddedFont>
      <p:font typeface="HelveticaNeueLT Std Blk" panose="020B0904020202020204" pitchFamily="34" charset="0"/>
      <p:bold r:id="rId60"/>
      <p:boldItalic r:id="rId61"/>
    </p:embeddedFont>
    <p:embeddedFont>
      <p:font typeface="HelveticaNeueLT Std Cn" panose="020B0506030502030204" pitchFamily="34" charset="0"/>
      <p:regular r:id="rId62"/>
      <p:bold r:id="rId63"/>
      <p:italic r:id="rId64"/>
      <p:boldItalic r:id="rId65"/>
    </p:embeddedFont>
    <p:embeddedFont>
      <p:font typeface="HelveticaNeueLT Std Lt" panose="020B0403020202020204" pitchFamily="34" charset="0"/>
      <p:regular r:id="rId66"/>
      <p:italic r:id="rId67"/>
    </p:embeddedFont>
    <p:embeddedFont>
      <p:font typeface="HelveticaNeueLT Std Med" panose="020B0604020202020204" pitchFamily="34" charset="0"/>
      <p:regular r:id="rId68"/>
      <p:bold r:id="rId69"/>
      <p:italic r:id="rId70"/>
      <p:boldItalic r:id="rId71"/>
    </p:embeddedFont>
    <p:embeddedFont>
      <p:font typeface="Montserrat SemiBold" panose="00000700000000000000" pitchFamily="50" charset="0"/>
      <p:bold r:id="rId72"/>
      <p:boldItalic r:id="rId73"/>
    </p:embeddedFont>
    <p:embeddedFont>
      <p:font typeface="Open Sans" panose="020B0606030504020204" pitchFamily="34" charset="0"/>
      <p:regular r:id="rId74"/>
      <p:bold r:id="rId75"/>
      <p:italic r:id="rId76"/>
      <p:boldItalic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G. Tunzi" initials="NGT" lastIdx="1" clrIdx="0">
    <p:extLst>
      <p:ext uri="{19B8F6BF-5375-455C-9EA6-DF929625EA0E}">
        <p15:presenceInfo xmlns:p15="http://schemas.microsoft.com/office/powerpoint/2012/main" userId="S-1-5-21-1561264033-3315614478-782120861-36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1DA1F2"/>
    <a:srgbClr val="439CD6"/>
    <a:srgbClr val="1877F2"/>
    <a:srgbClr val="F58025"/>
    <a:srgbClr val="FFFFFF"/>
    <a:srgbClr val="FAC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8" autoAdjust="0"/>
    <p:restoredTop sz="96713" autoAdjust="0"/>
  </p:normalViewPr>
  <p:slideViewPr>
    <p:cSldViewPr>
      <p:cViewPr varScale="1">
        <p:scale>
          <a:sx n="81" d="100"/>
          <a:sy n="81" d="100"/>
        </p:scale>
        <p:origin x="298" y="82"/>
      </p:cViewPr>
      <p:guideLst/>
    </p:cSldViewPr>
  </p:slideViewPr>
  <p:notesTextViewPr>
    <p:cViewPr>
      <p:scale>
        <a:sx n="1" d="1"/>
        <a:sy n="1" d="1"/>
      </p:scale>
      <p:origin x="0" y="0"/>
    </p:cViewPr>
  </p:notesTextViewPr>
  <p:sorterViewPr>
    <p:cViewPr>
      <p:scale>
        <a:sx n="100" d="100"/>
        <a:sy n="100" d="100"/>
      </p:scale>
      <p:origin x="0" y="-9595"/>
    </p:cViewPr>
  </p:sorterViewPr>
  <p:notesViewPr>
    <p:cSldViewPr>
      <p:cViewPr varScale="1">
        <p:scale>
          <a:sx n="88" d="100"/>
          <a:sy n="88" d="100"/>
        </p:scale>
        <p:origin x="4003"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6" Type="http://schemas.openxmlformats.org/officeDocument/2006/relationships/font" Target="fonts/font35.fntdata"/><Relationship Id="rId7" Type="http://schemas.openxmlformats.org/officeDocument/2006/relationships/slide" Target="slides/slide3.xml"/><Relationship Id="rId71" Type="http://schemas.openxmlformats.org/officeDocument/2006/relationships/font" Target="fonts/font3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font" Target="fonts/font33.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0.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77" Type="http://schemas.openxmlformats.org/officeDocument/2006/relationships/font" Target="fonts/font36.fntdata"/><Relationship Id="rId8" Type="http://schemas.openxmlformats.org/officeDocument/2006/relationships/slide" Target="slides/slide4.xml"/><Relationship Id="rId51" Type="http://schemas.openxmlformats.org/officeDocument/2006/relationships/font" Target="fonts/font10.fntdata"/><Relationship Id="rId72" Type="http://schemas.openxmlformats.org/officeDocument/2006/relationships/font" Target="fonts/font31.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796C0ED-FFDE-4A1A-B57E-6AC30D950BB7}" type="datetimeFigureOut">
              <a:rPr lang="en-US" smtClean="0"/>
              <a:t>3/2/2020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D71CE20-C070-4629-965D-F33582810363}" type="slidenum">
              <a:rPr lang="en-US" smtClean="0"/>
              <a:t>‹#›</a:t>
            </a:fld>
            <a:endParaRPr lang="en-US"/>
          </a:p>
        </p:txBody>
      </p:sp>
    </p:spTree>
    <p:extLst>
      <p:ext uri="{BB962C8B-B14F-4D97-AF65-F5344CB8AC3E}">
        <p14:creationId xmlns:p14="http://schemas.microsoft.com/office/powerpoint/2010/main" val="49519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2/02/2020</a:t>
            </a:r>
          </a:p>
        </p:txBody>
      </p:sp>
      <p:sp>
        <p:nvSpPr>
          <p:cNvPr id="4" name="Slide Number Placeholder 3"/>
          <p:cNvSpPr>
            <a:spLocks noGrp="1"/>
          </p:cNvSpPr>
          <p:nvPr>
            <p:ph type="sldNum" sz="quarter" idx="5"/>
          </p:nvPr>
        </p:nvSpPr>
        <p:spPr/>
        <p:txBody>
          <a:bodyPr/>
          <a:lstStyle/>
          <a:p>
            <a:fld id="{9D71CE20-C070-4629-965D-F33582810363}" type="slidenum">
              <a:rPr lang="en-US" smtClean="0"/>
              <a:t>1</a:t>
            </a:fld>
            <a:endParaRPr lang="en-US"/>
          </a:p>
        </p:txBody>
      </p:sp>
    </p:spTree>
    <p:extLst>
      <p:ext uri="{BB962C8B-B14F-4D97-AF65-F5344CB8AC3E}">
        <p14:creationId xmlns:p14="http://schemas.microsoft.com/office/powerpoint/2010/main" val="158278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1CE20-C070-4629-965D-F33582810363}" type="slidenum">
              <a:rPr lang="en-US" smtClean="0"/>
              <a:t>5</a:t>
            </a:fld>
            <a:endParaRPr lang="en-US"/>
          </a:p>
        </p:txBody>
      </p:sp>
    </p:spTree>
    <p:extLst>
      <p:ext uri="{BB962C8B-B14F-4D97-AF65-F5344CB8AC3E}">
        <p14:creationId xmlns:p14="http://schemas.microsoft.com/office/powerpoint/2010/main" val="419999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2/3/2020</a:t>
            </a:r>
          </a:p>
          <a:p>
            <a:endParaRPr lang="en-US" dirty="0"/>
          </a:p>
          <a:p>
            <a:r>
              <a:rPr lang="en-US" dirty="0"/>
              <a:t>Notes: </a:t>
            </a:r>
          </a:p>
          <a:p>
            <a:endParaRPr lang="en-US" dirty="0"/>
          </a:p>
          <a:p>
            <a:r>
              <a:rPr lang="en-US" sz="800" dirty="0">
                <a:solidFill>
                  <a:srgbClr val="000000"/>
                </a:solidFill>
                <a:latin typeface="Arial" panose="020B0604020202020204" pitchFamily="34" charset="0"/>
              </a:rPr>
              <a:t>1 </a:t>
            </a:r>
            <a:r>
              <a:rPr lang="en-US" dirty="0">
                <a:solidFill>
                  <a:srgbClr val="000000"/>
                </a:solidFill>
                <a:latin typeface="Arial" panose="020B0604020202020204" pitchFamily="34" charset="0"/>
              </a:rPr>
              <a:t>Fever may be subjective or confirmed. Fever may not be present in some patients, such as those who are very young, elderly, immunosuppressed, or taking fever-reducing medications. Clinical judgement should be used to guide testing of patients in these situations. </a:t>
            </a:r>
          </a:p>
          <a:p>
            <a:endParaRPr lang="en-US" sz="80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2 </a:t>
            </a:r>
            <a:r>
              <a:rPr lang="en-US" dirty="0">
                <a:solidFill>
                  <a:srgbClr val="000000"/>
                </a:solidFill>
                <a:latin typeface="Arial" panose="020B0604020202020204" pitchFamily="34" charset="0"/>
              </a:rPr>
              <a:t>Close contact is defined by being within 6 feet (12 meters) or within the room or care area of a 2019-nCoV case for a prolonged period of time while not wearing recommended PPE (e.g., gowns, gloves, NIOSH-certified disposable N95 respirator, eye protection). Close contact can include caring for, living with, visiting, or sharing a healthcare waiting area or room with a 2019-nCoV case OR by having direct contact with infectious secretions of a 2019-nCoV case (e.g. being coughed on) while not wearing PPE. Consider duration of contact and clinical symptoms of ill patient to inform “close contact.” </a:t>
            </a:r>
          </a:p>
          <a:p>
            <a:endParaRPr lang="en-US" sz="80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3 </a:t>
            </a:r>
            <a:r>
              <a:rPr lang="en-US" dirty="0">
                <a:solidFill>
                  <a:srgbClr val="000000"/>
                </a:solidFill>
                <a:latin typeface="Arial" panose="020B0604020202020204" pitchFamily="34" charset="0"/>
              </a:rPr>
              <a:t>Documentation of laboratory confirmation of 2019-nCoV may not be possible for travelers or persons caring for patients in other countries </a:t>
            </a:r>
          </a:p>
          <a:p>
            <a:endParaRPr lang="en-US" sz="80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4 </a:t>
            </a:r>
            <a:r>
              <a:rPr lang="en-US" dirty="0">
                <a:solidFill>
                  <a:srgbClr val="000000"/>
                </a:solidFill>
                <a:latin typeface="Arial" panose="020B0604020202020204" pitchFamily="34" charset="0"/>
              </a:rPr>
              <a:t>Category also includes any member of a cluster of patients with severe acute lower respiratory illness (e.g. pneumonia, ARDS) of unknown etiology in which 2019-nCoV is being considered that requires hospitalization. Such persons should be evaluated in consultation with state and local health departments regardless of travel history </a:t>
            </a:r>
          </a:p>
          <a:p>
            <a:r>
              <a:rPr lang="en-US" dirty="0">
                <a:solidFill>
                  <a:srgbClr val="000000"/>
                </a:solidFill>
                <a:latin typeface="Arial" panose="020B0604020202020204" pitchFamily="34" charset="0"/>
              </a:rPr>
              <a:t>If there is uncertainty, patients should be evaluated and discussed with local health departments on a case-by-case basis. </a:t>
            </a:r>
            <a:r>
              <a:rPr lang="en-US" b="1" dirty="0">
                <a:solidFill>
                  <a:srgbClr val="000000"/>
                </a:solidFill>
                <a:latin typeface="Arial" panose="020B0604020202020204" pitchFamily="34" charset="0"/>
              </a:rPr>
              <a:t>The exposure locations under Epidemiologic Risk will continue to evolve and are subject to change. </a:t>
            </a:r>
            <a:endParaRPr lang="en-US" dirty="0"/>
          </a:p>
        </p:txBody>
      </p:sp>
      <p:sp>
        <p:nvSpPr>
          <p:cNvPr id="4" name="Slide Number Placeholder 3"/>
          <p:cNvSpPr>
            <a:spLocks noGrp="1"/>
          </p:cNvSpPr>
          <p:nvPr>
            <p:ph type="sldNum" sz="quarter" idx="5"/>
          </p:nvPr>
        </p:nvSpPr>
        <p:spPr/>
        <p:txBody>
          <a:bodyPr/>
          <a:lstStyle/>
          <a:p>
            <a:fld id="{9D71CE20-C070-4629-965D-F33582810363}" type="slidenum">
              <a:rPr lang="en-US" smtClean="0"/>
              <a:t>7</a:t>
            </a:fld>
            <a:endParaRPr lang="en-US"/>
          </a:p>
        </p:txBody>
      </p:sp>
    </p:spTree>
    <p:extLst>
      <p:ext uri="{BB962C8B-B14F-4D97-AF65-F5344CB8AC3E}">
        <p14:creationId xmlns:p14="http://schemas.microsoft.com/office/powerpoint/2010/main" val="82797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71CE20-C070-4629-965D-F33582810363}" type="slidenum">
              <a:rPr lang="en-US" smtClean="0"/>
              <a:t>8</a:t>
            </a:fld>
            <a:endParaRPr lang="en-US"/>
          </a:p>
        </p:txBody>
      </p:sp>
    </p:spTree>
    <p:extLst>
      <p:ext uri="{BB962C8B-B14F-4D97-AF65-F5344CB8AC3E}">
        <p14:creationId xmlns:p14="http://schemas.microsoft.com/office/powerpoint/2010/main" val="405780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2/3/2020</a:t>
            </a:r>
          </a:p>
        </p:txBody>
      </p:sp>
      <p:sp>
        <p:nvSpPr>
          <p:cNvPr id="4" name="Slide Number Placeholder 3"/>
          <p:cNvSpPr>
            <a:spLocks noGrp="1"/>
          </p:cNvSpPr>
          <p:nvPr>
            <p:ph type="sldNum" sz="quarter" idx="5"/>
          </p:nvPr>
        </p:nvSpPr>
        <p:spPr/>
        <p:txBody>
          <a:bodyPr/>
          <a:lstStyle/>
          <a:p>
            <a:fld id="{9D71CE20-C070-4629-965D-F33582810363}" type="slidenum">
              <a:rPr lang="en-US" smtClean="0"/>
              <a:t>9</a:t>
            </a:fld>
            <a:endParaRPr lang="en-US"/>
          </a:p>
        </p:txBody>
      </p:sp>
    </p:spTree>
    <p:extLst>
      <p:ext uri="{BB962C8B-B14F-4D97-AF65-F5344CB8AC3E}">
        <p14:creationId xmlns:p14="http://schemas.microsoft.com/office/powerpoint/2010/main" val="422003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2/3/2020</a:t>
            </a:r>
          </a:p>
          <a:p>
            <a:endParaRPr lang="en-US" dirty="0"/>
          </a:p>
          <a:p>
            <a:r>
              <a:rPr lang="en-US" dirty="0"/>
              <a:t>References:  	*World Health Organization (WHO) 2019-nCoV Situation Report – 13</a:t>
            </a:r>
          </a:p>
          <a:p>
            <a:r>
              <a:rPr lang="en-US" dirty="0"/>
              <a:t>	**2019-nCoV Global Cases by John Hopkins CSSE </a:t>
            </a:r>
          </a:p>
          <a:p>
            <a:endParaRPr lang="en-US" dirty="0"/>
          </a:p>
        </p:txBody>
      </p:sp>
      <p:sp>
        <p:nvSpPr>
          <p:cNvPr id="4" name="Slide Number Placeholder 3"/>
          <p:cNvSpPr>
            <a:spLocks noGrp="1"/>
          </p:cNvSpPr>
          <p:nvPr>
            <p:ph type="sldNum" sz="quarter" idx="5"/>
          </p:nvPr>
        </p:nvSpPr>
        <p:spPr/>
        <p:txBody>
          <a:bodyPr/>
          <a:lstStyle/>
          <a:p>
            <a:fld id="{9D71CE20-C070-4629-965D-F33582810363}" type="slidenum">
              <a:rPr lang="en-US" smtClean="0"/>
              <a:t>10</a:t>
            </a:fld>
            <a:endParaRPr lang="en-US"/>
          </a:p>
        </p:txBody>
      </p:sp>
    </p:spTree>
    <p:extLst>
      <p:ext uri="{BB962C8B-B14F-4D97-AF65-F5344CB8AC3E}">
        <p14:creationId xmlns:p14="http://schemas.microsoft.com/office/powerpoint/2010/main" val="2710907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1CE20-C070-4629-965D-F33582810363}" type="slidenum">
              <a:rPr lang="en-US" smtClean="0"/>
              <a:t>15</a:t>
            </a:fld>
            <a:endParaRPr lang="en-US"/>
          </a:p>
        </p:txBody>
      </p:sp>
    </p:spTree>
    <p:extLst>
      <p:ext uri="{BB962C8B-B14F-4D97-AF65-F5344CB8AC3E}">
        <p14:creationId xmlns:p14="http://schemas.microsoft.com/office/powerpoint/2010/main" val="39118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2/02/2020</a:t>
            </a:r>
          </a:p>
        </p:txBody>
      </p:sp>
      <p:sp>
        <p:nvSpPr>
          <p:cNvPr id="4" name="Slide Number Placeholder 3"/>
          <p:cNvSpPr>
            <a:spLocks noGrp="1"/>
          </p:cNvSpPr>
          <p:nvPr>
            <p:ph type="sldNum" sz="quarter" idx="5"/>
          </p:nvPr>
        </p:nvSpPr>
        <p:spPr/>
        <p:txBody>
          <a:bodyPr/>
          <a:lstStyle/>
          <a:p>
            <a:fld id="{9D71CE20-C070-4629-965D-F33582810363}" type="slidenum">
              <a:rPr lang="en-US" smtClean="0"/>
              <a:t>17</a:t>
            </a:fld>
            <a:endParaRPr lang="en-US"/>
          </a:p>
        </p:txBody>
      </p:sp>
    </p:spTree>
    <p:extLst>
      <p:ext uri="{BB962C8B-B14F-4D97-AF65-F5344CB8AC3E}">
        <p14:creationId xmlns:p14="http://schemas.microsoft.com/office/powerpoint/2010/main" val="389025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1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09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411959"/>
            <a:ext cx="16459200" cy="17145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914401" y="2400302"/>
            <a:ext cx="16459200" cy="67889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fld id="{9D152582-7CAC-4847-9747-2D24372A8693}" type="datetime1">
              <a:rPr lang="en-ID" smtClean="0"/>
              <a:t>02/03/2020</a:t>
            </a:fld>
            <a:endParaRPr lang="en-US"/>
          </a:p>
        </p:txBody>
      </p:sp>
      <p:sp>
        <p:nvSpPr>
          <p:cNvPr id="5" name="Footer Placeholder 4"/>
          <p:cNvSpPr>
            <a:spLocks noGrp="1"/>
          </p:cNvSpPr>
          <p:nvPr>
            <p:ph type="ftr" sz="quarter" idx="11"/>
          </p:nvPr>
        </p:nvSpPr>
        <p:spPr>
          <a:xfrm>
            <a:off x="6248401" y="9534527"/>
            <a:ext cx="5791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7428442" y="-22267"/>
            <a:ext cx="839005" cy="547688"/>
          </a:xfrm>
          <a:prstGeom prst="rect">
            <a:avLst/>
          </a:prstGeom>
        </p:spPr>
        <p:txBody>
          <a:bodyPr/>
          <a:lstStyle/>
          <a:p>
            <a:fld id="{5C0FEC24-5392-5D46-B466-E67BB064FB84}" type="slidenum">
              <a:rPr lang="en-US" smtClean="0"/>
              <a:t>‹#›</a:t>
            </a:fld>
            <a:endParaRPr lang="en-US"/>
          </a:p>
        </p:txBody>
      </p:sp>
    </p:spTree>
    <p:extLst>
      <p:ext uri="{BB962C8B-B14F-4D97-AF65-F5344CB8AC3E}">
        <p14:creationId xmlns:p14="http://schemas.microsoft.com/office/powerpoint/2010/main" val="425480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5680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7"/>
            <a:ext cx="4267200" cy="547688"/>
          </a:xfrm>
          <a:prstGeom prst="rect">
            <a:avLst/>
          </a:prstGeom>
        </p:spPr>
        <p:txBody>
          <a:bodyPr/>
          <a:lstStyle/>
          <a:p>
            <a:fld id="{5A5B1CAC-A118-0D41-8DAD-CC6E9CB3F813}" type="datetime1">
              <a:rPr lang="en-ID" smtClean="0"/>
              <a:t>02/03/2020</a:t>
            </a:fld>
            <a:endParaRPr lang="en-US"/>
          </a:p>
        </p:txBody>
      </p:sp>
      <p:sp>
        <p:nvSpPr>
          <p:cNvPr id="3" name="Footer Placeholder 2"/>
          <p:cNvSpPr>
            <a:spLocks noGrp="1"/>
          </p:cNvSpPr>
          <p:nvPr>
            <p:ph type="ftr" sz="quarter" idx="11"/>
          </p:nvPr>
        </p:nvSpPr>
        <p:spPr>
          <a:xfrm>
            <a:off x="6248401" y="9534527"/>
            <a:ext cx="5791200" cy="547688"/>
          </a:xfrm>
          <a:prstGeom prst="rect">
            <a:avLst/>
          </a:prstGeom>
        </p:spPr>
        <p:txBody>
          <a:bodyPr/>
          <a:lstStyle/>
          <a:p>
            <a:endParaRPr lang="en-US"/>
          </a:p>
        </p:txBody>
      </p:sp>
    </p:spTree>
    <p:extLst>
      <p:ext uri="{BB962C8B-B14F-4D97-AF65-F5344CB8AC3E}">
        <p14:creationId xmlns:p14="http://schemas.microsoft.com/office/powerpoint/2010/main" val="34991875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003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rchugh@dupagehealth.org" TargetMode="External"/><Relationship Id="rId4" Type="http://schemas.openxmlformats.org/officeDocument/2006/relationships/hyperlink" Target="mailto:kayala@dupagehealth.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dupagehealth.org/248/Surveillance-Reports-and-Resources"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www.dupagehealth.org/248/Surveillance-Reports-and-Resource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hyperlink" Target="https://www.cdc.gov/coronavirus/2019-ncov/about/prevention-treatment.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infectioncontrol"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dph.illinois.gov/sites/default/files/publications/2019-nCoV%20Guidance%20for%20K-12%20Schools%2002.19.2020%20IDPH.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coronavirus/2019-ncov/specific-groups/guidance-for-schools.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coronavirus/2019-ncov/specific-groups/guidance-business-response.html" TargetMode="External"/><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www.cdc.gov/coronavirus/2019-ncov/specific-groups/guidance-for-schools.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coronavirus/2019-ncov/specific-groups/guidance-for-schools.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coronavirus/2019-ncov/specific-groups/guidance-for-schools.html"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https://connect.dupagehealth.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onnect.dupagehealth.org/" TargetMode="Externa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hyperlink" Target="https://connect.dupagehealth.org/" TargetMode="External"/><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hyperlink" Target="https://connect.dupagehealth.org/"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cdc.gov/nonpharmaceutical-interventions/pdf/gr-pan-flu-ed-set.pdf" TargetMode="Externa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dph.illinois.gov/sites/default/files/COVID-19TravelNoticeAlertUpdate.2.28.2020.2.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dupageroe.org/resources/bullying-policy" TargetMode="External"/><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hyperlink" Target="http://dph.illinois.gov/sites/default/files/2019-nCoV%20Guidance%20for%20Students%2002.05.2020%20IDPH.pdf" TargetMode="External"/><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hyperlink" Target="http://www.cdc.gov/coronavirus/2019-nCoV/index.html" TargetMode="External"/><Relationship Id="rId2" Type="http://schemas.openxmlformats.org/officeDocument/2006/relationships/hyperlink" Target="mailto:DPH.SICK@ILLINOIS.GOV"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dupagehealth.org/590/Coronavirus-Information" TargetMode="External"/><Relationship Id="rId4" Type="http://schemas.openxmlformats.org/officeDocument/2006/relationships/hyperlink" Target="http://www.dph.illinois.gov/topics-services/diseases-and-conditions/diseases-a-z-list/coronavirus" TargetMode="External"/><Relationship Id="rId9"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coronavirus/2019-ncov/travelers/communication-resource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www.cdc.gov/coronavirus/2019-ncov/php/risk-assessment.html" TargetMode="External"/><Relationship Id="rId2" Type="http://schemas.openxmlformats.org/officeDocument/2006/relationships/hyperlink" Target="http://www.cdc.gov/coronavirus/2019-nCoV/hcp/clinical-criteria.html" TargetMode="Externa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cdc.gov/coronavirus/2019-ncov/travelers/index.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coronavirus/2019-ncov/travelers/index.html"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cdc.gov/coronavirus/2019-ncov/cases-in-u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6415B1-473C-4857-89BE-733122D5E9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8287998" cy="10286999"/>
          </a:xfrm>
          <a:prstGeom prst="rect">
            <a:avLst/>
          </a:prstGeom>
        </p:spPr>
      </p:pic>
      <p:sp>
        <p:nvSpPr>
          <p:cNvPr id="2" name="TextBox 1">
            <a:extLst>
              <a:ext uri="{FF2B5EF4-FFF2-40B4-BE49-F238E27FC236}">
                <a16:creationId xmlns:a16="http://schemas.microsoft.com/office/drawing/2014/main" id="{07C43535-DFCF-4061-AC5B-96B64FD8169E}"/>
              </a:ext>
            </a:extLst>
          </p:cNvPr>
          <p:cNvSpPr txBox="1"/>
          <p:nvPr/>
        </p:nvSpPr>
        <p:spPr>
          <a:xfrm>
            <a:off x="3619500" y="6286500"/>
            <a:ext cx="11049000" cy="3706492"/>
          </a:xfrm>
          <a:prstGeom prst="rect">
            <a:avLst/>
          </a:prstGeom>
          <a:noFill/>
        </p:spPr>
        <p:txBody>
          <a:bodyPr wrap="square" lIns="0" tIns="0" rIns="0" bIns="0" rtlCol="0">
            <a:noAutofit/>
          </a:bodyPr>
          <a:lstStyle/>
          <a:p>
            <a:pPr algn="ctr">
              <a:spcAft>
                <a:spcPts val="1800"/>
              </a:spcAft>
            </a:pPr>
            <a:r>
              <a:rPr lang="en-US" sz="4000" dirty="0">
                <a:solidFill>
                  <a:schemeClr val="bg1"/>
                </a:solidFill>
                <a:latin typeface="HelveticaNeueLT Std Lt" panose="020B0403020202020204" pitchFamily="34" charset="0"/>
              </a:rPr>
              <a:t>DuPage County School Superintendent Meeting</a:t>
            </a:r>
          </a:p>
          <a:p>
            <a:pPr algn="ctr"/>
            <a:r>
              <a:rPr lang="en-US" sz="2800" dirty="0">
                <a:solidFill>
                  <a:schemeClr val="bg1"/>
                </a:solidFill>
                <a:latin typeface="HelveticaNeueLT Std Lt" panose="020B0403020202020204" pitchFamily="34" charset="0"/>
              </a:rPr>
              <a:t>Karen Ayala, MPH – Executive Director</a:t>
            </a:r>
          </a:p>
          <a:p>
            <a:pPr algn="ctr"/>
            <a:r>
              <a:rPr lang="en-US" sz="2000" dirty="0">
                <a:solidFill>
                  <a:schemeClr val="bg1"/>
                </a:solidFill>
                <a:latin typeface="HelveticaNeueLT Std Lt" panose="020B0403020202020204" pitchFamily="34" charset="0"/>
                <a:hlinkClick r:id="rId4">
                  <a:extLst>
                    <a:ext uri="{A12FA001-AC4F-418D-AE19-62706E023703}">
                      <ahyp:hlinkClr xmlns:ahyp="http://schemas.microsoft.com/office/drawing/2018/hyperlinkcolor" val="tx"/>
                    </a:ext>
                  </a:extLst>
                </a:hlinkClick>
              </a:rPr>
              <a:t>kayala@dupagehealth.org</a:t>
            </a:r>
            <a:r>
              <a:rPr lang="en-US" sz="2000" dirty="0">
                <a:solidFill>
                  <a:schemeClr val="bg1"/>
                </a:solidFill>
                <a:latin typeface="HelveticaNeueLT Std Lt" panose="020B0403020202020204" pitchFamily="34" charset="0"/>
              </a:rPr>
              <a:t> </a:t>
            </a:r>
          </a:p>
          <a:p>
            <a:pPr algn="ctr"/>
            <a:r>
              <a:rPr lang="en-US" sz="2800" dirty="0">
                <a:solidFill>
                  <a:schemeClr val="bg1"/>
                </a:solidFill>
                <a:latin typeface="HelveticaNeueLT Std Lt" panose="020B0403020202020204" pitchFamily="34" charset="0"/>
              </a:rPr>
              <a:t>Rashmi Chugh, MD, MPH – Medical Officer</a:t>
            </a:r>
          </a:p>
          <a:p>
            <a:pPr algn="ctr"/>
            <a:r>
              <a:rPr lang="en-US" sz="2000" dirty="0">
                <a:solidFill>
                  <a:schemeClr val="bg1"/>
                </a:solidFill>
                <a:latin typeface="HelveticaNeueLT Std Lt" panose="020B0403020202020204" pitchFamily="34" charset="0"/>
                <a:hlinkClick r:id="rId5">
                  <a:extLst>
                    <a:ext uri="{A12FA001-AC4F-418D-AE19-62706E023703}">
                      <ahyp:hlinkClr xmlns:ahyp="http://schemas.microsoft.com/office/drawing/2018/hyperlinkcolor" val="tx"/>
                    </a:ext>
                  </a:extLst>
                </a:hlinkClick>
              </a:rPr>
              <a:t>rchugh@dupagehealth.org</a:t>
            </a:r>
            <a:r>
              <a:rPr lang="en-US" sz="2000" dirty="0">
                <a:solidFill>
                  <a:schemeClr val="bg1"/>
                </a:solidFill>
                <a:latin typeface="HelveticaNeueLT Std Lt" panose="020B0403020202020204" pitchFamily="34" charset="0"/>
              </a:rPr>
              <a:t> </a:t>
            </a:r>
          </a:p>
          <a:p>
            <a:pPr algn="ctr"/>
            <a:endParaRPr lang="en-US" sz="2800" dirty="0">
              <a:solidFill>
                <a:schemeClr val="bg1"/>
              </a:solidFill>
              <a:latin typeface="HelveticaNeueLT Std Lt" panose="020B0403020202020204" pitchFamily="34" charset="0"/>
            </a:endParaRPr>
          </a:p>
          <a:p>
            <a:pPr algn="ctr"/>
            <a:endParaRPr lang="en-US" sz="2000" dirty="0">
              <a:solidFill>
                <a:schemeClr val="bg1"/>
              </a:solidFill>
              <a:latin typeface="HelveticaNeueLT Std Lt" panose="020B0403020202020204" pitchFamily="34" charset="0"/>
            </a:endParaRPr>
          </a:p>
        </p:txBody>
      </p:sp>
      <p:sp>
        <p:nvSpPr>
          <p:cNvPr id="3" name="TextBox 2">
            <a:extLst>
              <a:ext uri="{FF2B5EF4-FFF2-40B4-BE49-F238E27FC236}">
                <a16:creationId xmlns:a16="http://schemas.microsoft.com/office/drawing/2014/main" id="{93DD87D6-2BD4-4BDF-8469-A1AAA52A5A6C}"/>
              </a:ext>
            </a:extLst>
          </p:cNvPr>
          <p:cNvSpPr txBox="1"/>
          <p:nvPr/>
        </p:nvSpPr>
        <p:spPr>
          <a:xfrm>
            <a:off x="7562850" y="8648700"/>
            <a:ext cx="3162300" cy="651460"/>
          </a:xfrm>
          <a:prstGeom prst="rect">
            <a:avLst/>
          </a:prstGeom>
          <a:noFill/>
        </p:spPr>
        <p:txBody>
          <a:bodyPr wrap="square" rtlCol="0">
            <a:spAutoFit/>
          </a:bodyPr>
          <a:lstStyle/>
          <a:p>
            <a:pPr algn="ctr">
              <a:lnSpc>
                <a:spcPts val="1000"/>
              </a:lnSpc>
            </a:pPr>
            <a:endParaRPr lang="en-US" sz="2800" dirty="0">
              <a:solidFill>
                <a:srgbClr val="F58025"/>
              </a:solidFill>
              <a:latin typeface="HelveticaNeueLT Std Cn" panose="020B0506030502030204" pitchFamily="34" charset="0"/>
            </a:endParaRPr>
          </a:p>
          <a:p>
            <a:pPr algn="ctr"/>
            <a:r>
              <a:rPr lang="en-US" sz="2800" dirty="0">
                <a:solidFill>
                  <a:srgbClr val="F58025"/>
                </a:solidFill>
                <a:latin typeface="HelveticaNeueLT Std Cn" panose="020B0506030502030204" pitchFamily="34" charset="0"/>
              </a:rPr>
              <a:t>March 2, 2020</a:t>
            </a:r>
          </a:p>
        </p:txBody>
      </p:sp>
      <p:sp>
        <p:nvSpPr>
          <p:cNvPr id="4" name="TextBox 3">
            <a:extLst>
              <a:ext uri="{FF2B5EF4-FFF2-40B4-BE49-F238E27FC236}">
                <a16:creationId xmlns:a16="http://schemas.microsoft.com/office/drawing/2014/main" id="{DA438095-0243-4C7E-A04C-77A6F13AB0E0}"/>
              </a:ext>
            </a:extLst>
          </p:cNvPr>
          <p:cNvSpPr txBox="1"/>
          <p:nvPr/>
        </p:nvSpPr>
        <p:spPr>
          <a:xfrm>
            <a:off x="2590800" y="5024086"/>
            <a:ext cx="13106400" cy="1292662"/>
          </a:xfrm>
          <a:prstGeom prst="rect">
            <a:avLst/>
          </a:prstGeom>
          <a:noFill/>
        </p:spPr>
        <p:txBody>
          <a:bodyPr wrap="square" rtlCol="0">
            <a:spAutoFit/>
          </a:bodyPr>
          <a:lstStyle/>
          <a:p>
            <a:pPr algn="ctr"/>
            <a:r>
              <a:rPr lang="en-US" sz="5400" dirty="0">
                <a:solidFill>
                  <a:srgbClr val="FFFFFF"/>
                </a:solidFill>
                <a:latin typeface="HelveticaNeueLT Std Blk" panose="020B0904020202020204" pitchFamily="34" charset="0"/>
              </a:rPr>
              <a:t>COVID-19 Update</a:t>
            </a:r>
          </a:p>
          <a:p>
            <a:pPr algn="ctr"/>
            <a:r>
              <a:rPr lang="en-US" sz="2400" dirty="0">
                <a:solidFill>
                  <a:srgbClr val="FFFFFF"/>
                </a:solidFill>
                <a:latin typeface="Helvetica LT Std Cond" panose="020B0506020202030204" pitchFamily="34" charset="0"/>
              </a:rPr>
              <a:t>(Coronavirus Disease 2019)</a:t>
            </a:r>
            <a:endParaRPr lang="en-US" sz="2000" dirty="0">
              <a:solidFill>
                <a:srgbClr val="FFFFFF"/>
              </a:solidFill>
              <a:latin typeface="Helvetica LT Std Cond" panose="020B0506020202030204" pitchFamily="34" charset="0"/>
            </a:endParaRPr>
          </a:p>
        </p:txBody>
      </p:sp>
    </p:spTree>
    <p:extLst>
      <p:ext uri="{BB962C8B-B14F-4D97-AF65-F5344CB8AC3E}">
        <p14:creationId xmlns:p14="http://schemas.microsoft.com/office/powerpoint/2010/main" val="3787925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01F103-3AEB-4533-9CDB-5BF18FB738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9" name="TextBox 8">
            <a:extLst>
              <a:ext uri="{FF2B5EF4-FFF2-40B4-BE49-F238E27FC236}">
                <a16:creationId xmlns:a16="http://schemas.microsoft.com/office/drawing/2014/main" id="{5B863060-6FE9-438B-BCBA-40DE36336051}"/>
              </a:ext>
            </a:extLst>
          </p:cNvPr>
          <p:cNvSpPr txBox="1"/>
          <p:nvPr/>
        </p:nvSpPr>
        <p:spPr>
          <a:xfrm>
            <a:off x="822960" y="0"/>
            <a:ext cx="14447520" cy="2386906"/>
          </a:xfrm>
          <a:prstGeom prst="rect">
            <a:avLst/>
          </a:prstGeom>
          <a:noFill/>
        </p:spPr>
        <p:txBody>
          <a:bodyPr wrap="square" lIns="0" tIns="0" rIns="0" bIns="0" rtlCol="0" anchor="ctr" anchorCtr="0">
            <a:noAutofit/>
          </a:bodyPr>
          <a:lstStyle/>
          <a:p>
            <a:pPr lvl="0">
              <a:lnSpc>
                <a:spcPts val="5400"/>
              </a:lnSpc>
              <a:defRPr/>
            </a:pPr>
            <a:r>
              <a:rPr lang="en-US" sz="5400" dirty="0">
                <a:solidFill>
                  <a:srgbClr val="F58025"/>
                </a:solidFill>
                <a:latin typeface="HelveticaNeueLT Std Blk" panose="020B0904020202020204" pitchFamily="34" charset="0"/>
              </a:rPr>
              <a:t>Confirmed COVID-19 </a:t>
            </a:r>
            <a:br>
              <a:rPr lang="en-US" sz="5400" dirty="0">
                <a:solidFill>
                  <a:srgbClr val="F58025"/>
                </a:solidFill>
                <a:latin typeface="HelveticaNeueLT Std Blk" panose="020B0904020202020204" pitchFamily="34" charset="0"/>
              </a:rPr>
            </a:br>
            <a:r>
              <a:rPr lang="en-US" sz="5400" dirty="0">
                <a:solidFill>
                  <a:schemeClr val="bg1"/>
                </a:solidFill>
                <a:latin typeface="HelveticaNeueLT Std Blk" panose="020B0904020202020204" pitchFamily="34" charset="0"/>
              </a:rPr>
              <a:t>Cases Globally</a:t>
            </a:r>
            <a:endParaRPr kumimoji="0" lang="en-US" sz="5400" b="1" i="0" u="none" strike="noStrike" kern="1200" cap="none" spc="-50" normalizeH="0" baseline="0" noProof="0" dirty="0">
              <a:ln>
                <a:noFill/>
              </a:ln>
              <a:solidFill>
                <a:schemeClr val="bg1"/>
              </a:solidFill>
              <a:effectLst/>
              <a:uLnTx/>
              <a:uFillTx/>
              <a:latin typeface="HelveticaNeueLT Std Med" panose="020B0604020202020204" pitchFamily="34" charset="0"/>
            </a:endParaRPr>
          </a:p>
        </p:txBody>
      </p:sp>
      <p:sp>
        <p:nvSpPr>
          <p:cNvPr id="6" name="TextBox 5">
            <a:extLst>
              <a:ext uri="{FF2B5EF4-FFF2-40B4-BE49-F238E27FC236}">
                <a16:creationId xmlns:a16="http://schemas.microsoft.com/office/drawing/2014/main" id="{AC09A2A2-F40E-4018-ADDE-1AC7F5E7AE43}"/>
              </a:ext>
            </a:extLst>
          </p:cNvPr>
          <p:cNvSpPr txBox="1"/>
          <p:nvPr/>
        </p:nvSpPr>
        <p:spPr>
          <a:xfrm>
            <a:off x="8839200" y="8917555"/>
            <a:ext cx="5278991" cy="261610"/>
          </a:xfrm>
          <a:prstGeom prst="rect">
            <a:avLst/>
          </a:prstGeom>
          <a:noFill/>
        </p:spPr>
        <p:txBody>
          <a:bodyPr wrap="square" rtlCol="0">
            <a:spAutoFit/>
          </a:bodyPr>
          <a:lstStyle/>
          <a:p>
            <a:r>
              <a:rPr lang="en-US" sz="1100" dirty="0"/>
              <a:t>References:  	*World Health Organization (WHO) 2019-nCoV Situation Report 41</a:t>
            </a:r>
            <a:endParaRPr lang="en-US" sz="1200" dirty="0"/>
          </a:p>
        </p:txBody>
      </p:sp>
      <p:sp>
        <p:nvSpPr>
          <p:cNvPr id="13" name="Rectangle 12">
            <a:extLst>
              <a:ext uri="{FF2B5EF4-FFF2-40B4-BE49-F238E27FC236}">
                <a16:creationId xmlns:a16="http://schemas.microsoft.com/office/drawing/2014/main" id="{EC6D380D-CEBC-4341-B320-5DE65FBCEAED}"/>
              </a:ext>
            </a:extLst>
          </p:cNvPr>
          <p:cNvSpPr/>
          <p:nvPr/>
        </p:nvSpPr>
        <p:spPr>
          <a:xfrm>
            <a:off x="15971901" y="9048360"/>
            <a:ext cx="1858329" cy="276999"/>
          </a:xfrm>
          <a:prstGeom prst="rect">
            <a:avLst/>
          </a:prstGeom>
        </p:spPr>
        <p:txBody>
          <a:bodyPr wrap="none">
            <a:spAutoFit/>
          </a:bodyPr>
          <a:lstStyle/>
          <a:p>
            <a:r>
              <a:rPr lang="en-US" sz="1200" dirty="0">
                <a:solidFill>
                  <a:srgbClr val="8F0000"/>
                </a:solidFill>
                <a:latin typeface="Open Sans" panose="020B0606030504020204" pitchFamily="34" charset="0"/>
              </a:rPr>
              <a:t>Updated March 2, 2020</a:t>
            </a:r>
            <a:endParaRPr lang="en-US" sz="1200" dirty="0"/>
          </a:p>
        </p:txBody>
      </p:sp>
      <p:sp>
        <p:nvSpPr>
          <p:cNvPr id="14" name="TextBox 13">
            <a:extLst>
              <a:ext uri="{FF2B5EF4-FFF2-40B4-BE49-F238E27FC236}">
                <a16:creationId xmlns:a16="http://schemas.microsoft.com/office/drawing/2014/main" id="{E1F5BB40-E6F4-45A5-99D3-06228903FD8D}"/>
              </a:ext>
            </a:extLst>
          </p:cNvPr>
          <p:cNvSpPr txBox="1"/>
          <p:nvPr/>
        </p:nvSpPr>
        <p:spPr>
          <a:xfrm>
            <a:off x="1752600" y="-2504930"/>
            <a:ext cx="14447520" cy="1333500"/>
          </a:xfrm>
          <a:prstGeom prst="rect">
            <a:avLst/>
          </a:prstGeom>
          <a:noFill/>
        </p:spPr>
        <p:txBody>
          <a:bodyPr wrap="square" lIns="0" tIns="0" rIns="0" bIns="0" rtlCol="0" anchor="ctr" anchorCtr="0">
            <a:noAutofit/>
          </a:bodyPr>
          <a:lstStyle/>
          <a:p>
            <a:r>
              <a:rPr lang="en-US" sz="4800" b="1" spc="-50" dirty="0">
                <a:solidFill>
                  <a:schemeClr val="bg1"/>
                </a:solidFill>
                <a:latin typeface="HelveticaNeueLT Std Med" panose="020B0604020202020204" pitchFamily="34" charset="0"/>
              </a:rPr>
              <a:t>Confirmed COVID-19 Cases Globally</a:t>
            </a:r>
            <a:endParaRPr lang="en-US" sz="4800" spc="-50" dirty="0">
              <a:solidFill>
                <a:schemeClr val="bg1"/>
              </a:solidFill>
              <a:latin typeface="HelveticaNeueLT Std Med" panose="020B0604020202020204" pitchFamily="34" charset="0"/>
            </a:endParaRPr>
          </a:p>
        </p:txBody>
      </p:sp>
      <p:pic>
        <p:nvPicPr>
          <p:cNvPr id="5" name="Picture 4">
            <a:extLst>
              <a:ext uri="{FF2B5EF4-FFF2-40B4-BE49-F238E27FC236}">
                <a16:creationId xmlns:a16="http://schemas.microsoft.com/office/drawing/2014/main" id="{D6D0DDEA-92C2-47BF-BD9A-509633F38A0C}"/>
              </a:ext>
            </a:extLst>
          </p:cNvPr>
          <p:cNvPicPr>
            <a:picLocks noChangeAspect="1"/>
          </p:cNvPicPr>
          <p:nvPr/>
        </p:nvPicPr>
        <p:blipFill rotWithShape="1">
          <a:blip r:embed="rId4"/>
          <a:srcRect b="4255"/>
          <a:stretch/>
        </p:blipFill>
        <p:spPr>
          <a:xfrm>
            <a:off x="6248400" y="2443593"/>
            <a:ext cx="10181000" cy="6205108"/>
          </a:xfrm>
          <a:prstGeom prst="rect">
            <a:avLst/>
          </a:prstGeom>
        </p:spPr>
      </p:pic>
      <p:pic>
        <p:nvPicPr>
          <p:cNvPr id="7" name="Picture 6">
            <a:extLst>
              <a:ext uri="{FF2B5EF4-FFF2-40B4-BE49-F238E27FC236}">
                <a16:creationId xmlns:a16="http://schemas.microsoft.com/office/drawing/2014/main" id="{367A66D3-C342-4C13-B66E-FA1D658D8AC9}"/>
              </a:ext>
            </a:extLst>
          </p:cNvPr>
          <p:cNvPicPr>
            <a:picLocks noChangeAspect="1"/>
          </p:cNvPicPr>
          <p:nvPr/>
        </p:nvPicPr>
        <p:blipFill>
          <a:blip r:embed="rId5"/>
          <a:stretch>
            <a:fillRect/>
          </a:stretch>
        </p:blipFill>
        <p:spPr>
          <a:xfrm>
            <a:off x="1371600" y="2407724"/>
            <a:ext cx="3718288" cy="7073225"/>
          </a:xfrm>
          <a:prstGeom prst="rect">
            <a:avLst/>
          </a:prstGeom>
        </p:spPr>
      </p:pic>
    </p:spTree>
    <p:extLst>
      <p:ext uri="{BB962C8B-B14F-4D97-AF65-F5344CB8AC3E}">
        <p14:creationId xmlns:p14="http://schemas.microsoft.com/office/powerpoint/2010/main" val="103068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8A96DF-5C46-4D68-9E05-B798A5F347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2" name="TextBox 11">
            <a:extLst>
              <a:ext uri="{FF2B5EF4-FFF2-40B4-BE49-F238E27FC236}">
                <a16:creationId xmlns:a16="http://schemas.microsoft.com/office/drawing/2014/main" id="{5FA4CC32-8A4C-4B00-B43F-E9CE3F7D9B62}"/>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Seasonal Influenza </a:t>
            </a:r>
            <a:r>
              <a:rPr lang="en-US" sz="5400" dirty="0">
                <a:solidFill>
                  <a:schemeClr val="bg1"/>
                </a:solidFill>
                <a:latin typeface="HelveticaNeueLT Std Blk" panose="020B0904020202020204" pitchFamily="34" charset="0"/>
              </a:rPr>
              <a:t>Update</a:t>
            </a:r>
            <a:endParaRPr kumimoji="0" lang="en-US" sz="5400" b="1" i="0" u="none" strike="noStrike" kern="1200" cap="none" spc="-50" normalizeH="0" baseline="0" noProof="0" dirty="0">
              <a:ln>
                <a:noFill/>
              </a:ln>
              <a:solidFill>
                <a:schemeClr val="bg1"/>
              </a:solidFill>
              <a:effectLst/>
              <a:uLnTx/>
              <a:uFillTx/>
              <a:latin typeface="HelveticaNeueLT Std Med" panose="020B0604020202020204" pitchFamily="34" charset="0"/>
            </a:endParaRPr>
          </a:p>
        </p:txBody>
      </p:sp>
      <p:sp>
        <p:nvSpPr>
          <p:cNvPr id="7" name="TextBox 6">
            <a:extLst>
              <a:ext uri="{FF2B5EF4-FFF2-40B4-BE49-F238E27FC236}">
                <a16:creationId xmlns:a16="http://schemas.microsoft.com/office/drawing/2014/main" id="{DCEB7202-4971-4C0F-BE21-17B2510F13CE}"/>
              </a:ext>
            </a:extLst>
          </p:cNvPr>
          <p:cNvSpPr txBox="1"/>
          <p:nvPr/>
        </p:nvSpPr>
        <p:spPr>
          <a:xfrm>
            <a:off x="9144000" y="8685079"/>
            <a:ext cx="5509009" cy="523220"/>
          </a:xfrm>
          <a:prstGeom prst="rect">
            <a:avLst/>
          </a:prstGeom>
          <a:noFill/>
        </p:spPr>
        <p:txBody>
          <a:bodyPr wrap="none" rtlCol="0">
            <a:spAutoFit/>
          </a:bodyPr>
          <a:lstStyle/>
          <a:p>
            <a:r>
              <a:rPr lang="en-US" sz="1400" dirty="0"/>
              <a:t>Source:  2020 DuPage County Flu Report: Week 8</a:t>
            </a:r>
          </a:p>
          <a:p>
            <a:r>
              <a:rPr lang="en-US" sz="1400" dirty="0">
                <a:hlinkClick r:id="rId3"/>
              </a:rPr>
              <a:t>https://www.dupagehealth.org/248/Surveillance-Reports-and-Resources</a:t>
            </a:r>
            <a:endParaRPr lang="en-US" sz="1400" dirty="0"/>
          </a:p>
        </p:txBody>
      </p:sp>
      <p:pic>
        <p:nvPicPr>
          <p:cNvPr id="3" name="Picture 2">
            <a:extLst>
              <a:ext uri="{FF2B5EF4-FFF2-40B4-BE49-F238E27FC236}">
                <a16:creationId xmlns:a16="http://schemas.microsoft.com/office/drawing/2014/main" id="{2FB9773C-D0D1-42C1-AB4E-E63B2F388048}"/>
              </a:ext>
            </a:extLst>
          </p:cNvPr>
          <p:cNvPicPr>
            <a:picLocks noChangeAspect="1"/>
          </p:cNvPicPr>
          <p:nvPr/>
        </p:nvPicPr>
        <p:blipFill>
          <a:blip r:embed="rId4"/>
          <a:stretch>
            <a:fillRect/>
          </a:stretch>
        </p:blipFill>
        <p:spPr>
          <a:xfrm>
            <a:off x="381000" y="2320636"/>
            <a:ext cx="8042563" cy="7216971"/>
          </a:xfrm>
          <a:prstGeom prst="rect">
            <a:avLst/>
          </a:prstGeom>
        </p:spPr>
      </p:pic>
      <p:sp>
        <p:nvSpPr>
          <p:cNvPr id="13" name="Content Placeholder 2">
            <a:extLst>
              <a:ext uri="{FF2B5EF4-FFF2-40B4-BE49-F238E27FC236}">
                <a16:creationId xmlns:a16="http://schemas.microsoft.com/office/drawing/2014/main" id="{D240994C-D447-4D54-B3D2-0F98D95E63E3}"/>
              </a:ext>
            </a:extLst>
          </p:cNvPr>
          <p:cNvSpPr txBox="1">
            <a:spLocks/>
          </p:cNvSpPr>
          <p:nvPr/>
        </p:nvSpPr>
        <p:spPr>
          <a:xfrm>
            <a:off x="9130145" y="3657659"/>
            <a:ext cx="6553200" cy="5385111"/>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ts val="2400"/>
              </a:spcBef>
              <a:buNone/>
            </a:pPr>
            <a:r>
              <a:rPr lang="en-US" sz="2800" dirty="0">
                <a:latin typeface="HelveticaNeueLT Std Cn" panose="020B0506030502030204" pitchFamily="34" charset="0"/>
              </a:rPr>
              <a:t>It is currently flu and respiratory disease season, and flu activity is still high and expected to continue for a number of weeks. </a:t>
            </a:r>
          </a:p>
          <a:p>
            <a:pPr marL="0" indent="0">
              <a:spcBef>
                <a:spcPts val="2400"/>
              </a:spcBef>
              <a:buNone/>
            </a:pPr>
            <a:r>
              <a:rPr lang="en-US" sz="2400" dirty="0">
                <a:latin typeface="HelveticaNeueLT Std Blk" panose="020B0904020202020204" pitchFamily="34" charset="0"/>
              </a:rPr>
              <a:t>CDC recommends getting a flu vaccine</a:t>
            </a:r>
            <a:r>
              <a:rPr lang="en-US" sz="2800" dirty="0">
                <a:latin typeface="HelveticaNeueLT Std Cn" panose="020B0506030502030204" pitchFamily="34" charset="0"/>
              </a:rPr>
              <a:t>, taking everyday preventive actions to stop the spread of germs, and taking flu antivirals if prescribed.</a:t>
            </a:r>
          </a:p>
        </p:txBody>
      </p:sp>
      <p:sp>
        <p:nvSpPr>
          <p:cNvPr id="14" name="TextBox 13">
            <a:extLst>
              <a:ext uri="{FF2B5EF4-FFF2-40B4-BE49-F238E27FC236}">
                <a16:creationId xmlns:a16="http://schemas.microsoft.com/office/drawing/2014/main" id="{CCA473F1-1AF4-4384-BCD5-0C7AEF137D45}"/>
              </a:ext>
            </a:extLst>
          </p:cNvPr>
          <p:cNvSpPr txBox="1"/>
          <p:nvPr/>
        </p:nvSpPr>
        <p:spPr>
          <a:xfrm>
            <a:off x="9130145" y="2784244"/>
            <a:ext cx="5458120" cy="707886"/>
          </a:xfrm>
          <a:prstGeom prst="rect">
            <a:avLst/>
          </a:prstGeom>
          <a:noFill/>
        </p:spPr>
        <p:txBody>
          <a:bodyPr wrap="square" rtlCol="0">
            <a:spAutoFit/>
          </a:bodyPr>
          <a:lstStyle/>
          <a:p>
            <a:r>
              <a:rPr lang="en-US" sz="4000" dirty="0">
                <a:solidFill>
                  <a:srgbClr val="0065A4"/>
                </a:solidFill>
                <a:latin typeface="HelveticaNeueLT Std Blk" panose="020B0904020202020204" pitchFamily="34" charset="0"/>
              </a:rPr>
              <a:t>Seasonal Influenza</a:t>
            </a:r>
          </a:p>
        </p:txBody>
      </p:sp>
    </p:spTree>
    <p:extLst>
      <p:ext uri="{BB962C8B-B14F-4D97-AF65-F5344CB8AC3E}">
        <p14:creationId xmlns:p14="http://schemas.microsoft.com/office/powerpoint/2010/main" val="1911423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DE0FE3-0B00-45B5-930A-75E23C7E52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8" name="TextBox 7">
            <a:extLst>
              <a:ext uri="{FF2B5EF4-FFF2-40B4-BE49-F238E27FC236}">
                <a16:creationId xmlns:a16="http://schemas.microsoft.com/office/drawing/2014/main" id="{A86B29D2-6E85-412B-B01B-7259E0AC60CA}"/>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Seasonal Influenza </a:t>
            </a:r>
            <a:r>
              <a:rPr lang="en-US" sz="5400" dirty="0">
                <a:solidFill>
                  <a:schemeClr val="bg1"/>
                </a:solidFill>
                <a:latin typeface="HelveticaNeueLT Std Blk" panose="020B0904020202020204" pitchFamily="34" charset="0"/>
              </a:rPr>
              <a:t>Update</a:t>
            </a:r>
            <a:endParaRPr kumimoji="0" lang="en-US" sz="5400" b="1" i="0" u="none" strike="noStrike" kern="1200" cap="none" spc="-50" normalizeH="0" baseline="0" noProof="0" dirty="0">
              <a:ln>
                <a:noFill/>
              </a:ln>
              <a:solidFill>
                <a:schemeClr val="bg1"/>
              </a:solidFill>
              <a:effectLst/>
              <a:uLnTx/>
              <a:uFillTx/>
              <a:latin typeface="HelveticaNeueLT Std Med" panose="020B0604020202020204" pitchFamily="34" charset="0"/>
            </a:endParaRPr>
          </a:p>
        </p:txBody>
      </p:sp>
      <p:sp>
        <p:nvSpPr>
          <p:cNvPr id="11" name="TextBox 10">
            <a:extLst>
              <a:ext uri="{FF2B5EF4-FFF2-40B4-BE49-F238E27FC236}">
                <a16:creationId xmlns:a16="http://schemas.microsoft.com/office/drawing/2014/main" id="{B7A86263-C435-4E19-B34D-9209AD3BFD5D}"/>
              </a:ext>
            </a:extLst>
          </p:cNvPr>
          <p:cNvSpPr txBox="1"/>
          <p:nvPr/>
        </p:nvSpPr>
        <p:spPr>
          <a:xfrm>
            <a:off x="1168311" y="9103380"/>
            <a:ext cx="5509009" cy="523220"/>
          </a:xfrm>
          <a:prstGeom prst="rect">
            <a:avLst/>
          </a:prstGeom>
          <a:noFill/>
        </p:spPr>
        <p:txBody>
          <a:bodyPr wrap="none" rtlCol="0">
            <a:spAutoFit/>
          </a:bodyPr>
          <a:lstStyle/>
          <a:p>
            <a:r>
              <a:rPr lang="en-US" sz="1400" dirty="0"/>
              <a:t>Source:  2020 DuPage County Flu Report: Week 8</a:t>
            </a:r>
          </a:p>
          <a:p>
            <a:r>
              <a:rPr lang="en-US" sz="1400" dirty="0">
                <a:hlinkClick r:id="rId3"/>
              </a:rPr>
              <a:t>https://www.dupagehealth.org/248/Surveillance-Reports-and-Resources</a:t>
            </a:r>
            <a:endParaRPr lang="en-US" sz="1400" dirty="0"/>
          </a:p>
        </p:txBody>
      </p:sp>
      <p:pic>
        <p:nvPicPr>
          <p:cNvPr id="2" name="Picture 1">
            <a:extLst>
              <a:ext uri="{FF2B5EF4-FFF2-40B4-BE49-F238E27FC236}">
                <a16:creationId xmlns:a16="http://schemas.microsoft.com/office/drawing/2014/main" id="{ADFCE26A-5CEE-498C-B511-DBBAF7473032}"/>
              </a:ext>
            </a:extLst>
          </p:cNvPr>
          <p:cNvPicPr>
            <a:picLocks noChangeAspect="1"/>
          </p:cNvPicPr>
          <p:nvPr/>
        </p:nvPicPr>
        <p:blipFill>
          <a:blip r:embed="rId4"/>
          <a:stretch>
            <a:fillRect/>
          </a:stretch>
        </p:blipFill>
        <p:spPr>
          <a:xfrm>
            <a:off x="457199" y="2705100"/>
            <a:ext cx="8991601" cy="4748492"/>
          </a:xfrm>
          <a:prstGeom prst="rect">
            <a:avLst/>
          </a:prstGeom>
        </p:spPr>
      </p:pic>
      <p:pic>
        <p:nvPicPr>
          <p:cNvPr id="5" name="Picture 4">
            <a:extLst>
              <a:ext uri="{FF2B5EF4-FFF2-40B4-BE49-F238E27FC236}">
                <a16:creationId xmlns:a16="http://schemas.microsoft.com/office/drawing/2014/main" id="{84B2B352-D714-427B-A988-0201A86FBBAD}"/>
              </a:ext>
            </a:extLst>
          </p:cNvPr>
          <p:cNvPicPr>
            <a:picLocks noChangeAspect="1"/>
          </p:cNvPicPr>
          <p:nvPr/>
        </p:nvPicPr>
        <p:blipFill>
          <a:blip r:embed="rId5"/>
          <a:stretch>
            <a:fillRect/>
          </a:stretch>
        </p:blipFill>
        <p:spPr>
          <a:xfrm>
            <a:off x="9601200" y="4817129"/>
            <a:ext cx="8487513" cy="4482841"/>
          </a:xfrm>
          <a:prstGeom prst="rect">
            <a:avLst/>
          </a:prstGeom>
        </p:spPr>
      </p:pic>
    </p:spTree>
    <p:extLst>
      <p:ext uri="{BB962C8B-B14F-4D97-AF65-F5344CB8AC3E}">
        <p14:creationId xmlns:p14="http://schemas.microsoft.com/office/powerpoint/2010/main" val="2114600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3060F9-5DE3-435A-AF19-A1566BFD54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6999"/>
          </a:xfrm>
          <a:prstGeom prst="rect">
            <a:avLst/>
          </a:prstGeom>
        </p:spPr>
      </p:pic>
      <p:sp>
        <p:nvSpPr>
          <p:cNvPr id="39" name="Rectangle 38">
            <a:extLst>
              <a:ext uri="{FF2B5EF4-FFF2-40B4-BE49-F238E27FC236}">
                <a16:creationId xmlns:a16="http://schemas.microsoft.com/office/drawing/2014/main" id="{64471424-2D0A-429E-AF11-5BED13F8B5B1}"/>
              </a:ext>
            </a:extLst>
          </p:cNvPr>
          <p:cNvSpPr/>
          <p:nvPr/>
        </p:nvSpPr>
        <p:spPr>
          <a:xfrm>
            <a:off x="609599" y="4000500"/>
            <a:ext cx="2849930" cy="2468880"/>
          </a:xfrm>
          <a:prstGeom prst="rect">
            <a:avLst/>
          </a:prstGeom>
          <a:solidFill>
            <a:srgbClr val="FF99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sp>
        <p:nvSpPr>
          <p:cNvPr id="40" name="Rectangle 39">
            <a:extLst>
              <a:ext uri="{FF2B5EF4-FFF2-40B4-BE49-F238E27FC236}">
                <a16:creationId xmlns:a16="http://schemas.microsoft.com/office/drawing/2014/main" id="{6D37DBFE-43A2-4596-B00B-4C782881D24F}"/>
              </a:ext>
            </a:extLst>
          </p:cNvPr>
          <p:cNvSpPr/>
          <p:nvPr/>
        </p:nvSpPr>
        <p:spPr>
          <a:xfrm>
            <a:off x="3456952" y="4000500"/>
            <a:ext cx="2849930" cy="2468880"/>
          </a:xfrm>
          <a:prstGeom prst="rect">
            <a:avLst/>
          </a:prstGeom>
          <a:solidFill>
            <a:srgbClr val="F8750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sp>
        <p:nvSpPr>
          <p:cNvPr id="41" name="Rectangle 40">
            <a:extLst>
              <a:ext uri="{FF2B5EF4-FFF2-40B4-BE49-F238E27FC236}">
                <a16:creationId xmlns:a16="http://schemas.microsoft.com/office/drawing/2014/main" id="{B69B91BF-A57F-47EA-953F-209AB20D54FB}"/>
              </a:ext>
            </a:extLst>
          </p:cNvPr>
          <p:cNvSpPr/>
          <p:nvPr/>
        </p:nvSpPr>
        <p:spPr>
          <a:xfrm>
            <a:off x="6296611" y="4000500"/>
            <a:ext cx="2849930" cy="2468880"/>
          </a:xfrm>
          <a:prstGeom prst="rect">
            <a:avLst/>
          </a:prstGeom>
          <a:solidFill>
            <a:srgbClr val="FF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sp>
        <p:nvSpPr>
          <p:cNvPr id="42" name="Rectangle 41">
            <a:extLst>
              <a:ext uri="{FF2B5EF4-FFF2-40B4-BE49-F238E27FC236}">
                <a16:creationId xmlns:a16="http://schemas.microsoft.com/office/drawing/2014/main" id="{C6C0B32C-1693-4AA3-A3E9-CD6A2887E799}"/>
              </a:ext>
            </a:extLst>
          </p:cNvPr>
          <p:cNvSpPr/>
          <p:nvPr/>
        </p:nvSpPr>
        <p:spPr>
          <a:xfrm>
            <a:off x="9145269" y="4000500"/>
            <a:ext cx="2849930" cy="2468880"/>
          </a:xfrm>
          <a:prstGeom prst="rect">
            <a:avLst/>
          </a:prstGeom>
          <a:solidFill>
            <a:srgbClr val="F7800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sp>
        <p:nvSpPr>
          <p:cNvPr id="46" name="Rectangle 45">
            <a:extLst>
              <a:ext uri="{FF2B5EF4-FFF2-40B4-BE49-F238E27FC236}">
                <a16:creationId xmlns:a16="http://schemas.microsoft.com/office/drawing/2014/main" id="{08FADDA2-0467-4217-9EAF-5CA11CBDDBA7}"/>
              </a:ext>
            </a:extLst>
          </p:cNvPr>
          <p:cNvSpPr/>
          <p:nvPr/>
        </p:nvSpPr>
        <p:spPr>
          <a:xfrm>
            <a:off x="11983654" y="4000500"/>
            <a:ext cx="2849930" cy="2468880"/>
          </a:xfrm>
          <a:prstGeom prst="rect">
            <a:avLst/>
          </a:prstGeom>
          <a:solidFill>
            <a:srgbClr val="FEA40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sp>
        <p:nvSpPr>
          <p:cNvPr id="49" name="Rectangle 48">
            <a:extLst>
              <a:ext uri="{FF2B5EF4-FFF2-40B4-BE49-F238E27FC236}">
                <a16:creationId xmlns:a16="http://schemas.microsoft.com/office/drawing/2014/main" id="{A2DEFE1A-F122-4608-8D19-327815B075E7}"/>
              </a:ext>
            </a:extLst>
          </p:cNvPr>
          <p:cNvSpPr/>
          <p:nvPr/>
        </p:nvSpPr>
        <p:spPr>
          <a:xfrm>
            <a:off x="14831048" y="4000500"/>
            <a:ext cx="2849930" cy="2468880"/>
          </a:xfrm>
          <a:prstGeom prst="rect">
            <a:avLst/>
          </a:prstGeom>
          <a:solidFill>
            <a:srgbClr val="FEA40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3366FF"/>
              </a:solidFill>
            </a:endParaRPr>
          </a:p>
        </p:txBody>
      </p:sp>
      <p:grpSp>
        <p:nvGrpSpPr>
          <p:cNvPr id="15" name="Group 14">
            <a:extLst>
              <a:ext uri="{FF2B5EF4-FFF2-40B4-BE49-F238E27FC236}">
                <a16:creationId xmlns:a16="http://schemas.microsoft.com/office/drawing/2014/main" id="{B712FDA5-AAF7-440E-977D-40EE32DA00E0}"/>
              </a:ext>
            </a:extLst>
          </p:cNvPr>
          <p:cNvGrpSpPr/>
          <p:nvPr/>
        </p:nvGrpSpPr>
        <p:grpSpPr>
          <a:xfrm>
            <a:off x="2403570" y="5219700"/>
            <a:ext cx="15264513" cy="1631216"/>
            <a:chOff x="2403570" y="5264884"/>
            <a:chExt cx="15264513" cy="1631216"/>
          </a:xfrm>
        </p:grpSpPr>
        <p:sp>
          <p:nvSpPr>
            <p:cNvPr id="59" name="Rectangle 58">
              <a:extLst>
                <a:ext uri="{FF2B5EF4-FFF2-40B4-BE49-F238E27FC236}">
                  <a16:creationId xmlns:a16="http://schemas.microsoft.com/office/drawing/2014/main" id="{D1D7CEAE-9B72-4771-B2EA-B92CDBBED38D}"/>
                </a:ext>
              </a:extLst>
            </p:cNvPr>
            <p:cNvSpPr/>
            <p:nvPr/>
          </p:nvSpPr>
          <p:spPr>
            <a:xfrm>
              <a:off x="2403570" y="5264884"/>
              <a:ext cx="1040670" cy="1631216"/>
            </a:xfrm>
            <a:prstGeom prst="rect">
              <a:avLst/>
            </a:prstGeom>
          </p:spPr>
          <p:txBody>
            <a:bodyPr wrap="none">
              <a:spAutoFit/>
            </a:bodyPr>
            <a:lstStyle/>
            <a:p>
              <a:pPr algn="r"/>
              <a:r>
                <a:rPr lang="en-US" sz="10000" dirty="0">
                  <a:solidFill>
                    <a:schemeClr val="bg1">
                      <a:alpha val="26000"/>
                    </a:schemeClr>
                  </a:solidFill>
                  <a:latin typeface="HelveticaNeueLT Std Blk" panose="020B0904020202020204" pitchFamily="34" charset="0"/>
                </a:rPr>
                <a:t>1</a:t>
              </a:r>
              <a:endParaRPr lang="en-US" sz="10000" dirty="0">
                <a:solidFill>
                  <a:schemeClr val="bg1">
                    <a:alpha val="26000"/>
                  </a:schemeClr>
                </a:solidFill>
              </a:endParaRPr>
            </a:p>
          </p:txBody>
        </p:sp>
        <p:sp>
          <p:nvSpPr>
            <p:cNvPr id="61" name="Rectangle 60">
              <a:extLst>
                <a:ext uri="{FF2B5EF4-FFF2-40B4-BE49-F238E27FC236}">
                  <a16:creationId xmlns:a16="http://schemas.microsoft.com/office/drawing/2014/main" id="{97BFF945-76FC-41F5-9632-E77448DA80AD}"/>
                </a:ext>
              </a:extLst>
            </p:cNvPr>
            <p:cNvSpPr/>
            <p:nvPr/>
          </p:nvSpPr>
          <p:spPr>
            <a:xfrm>
              <a:off x="5253376" y="5264884"/>
              <a:ext cx="1040670" cy="1631216"/>
            </a:xfrm>
            <a:prstGeom prst="rect">
              <a:avLst/>
            </a:prstGeom>
          </p:spPr>
          <p:txBody>
            <a:bodyPr wrap="none">
              <a:spAutoFit/>
            </a:bodyPr>
            <a:lstStyle/>
            <a:p>
              <a:pPr algn="r"/>
              <a:r>
                <a:rPr lang="en-US" sz="10000" dirty="0">
                  <a:solidFill>
                    <a:schemeClr val="bg1">
                      <a:alpha val="26000"/>
                    </a:schemeClr>
                  </a:solidFill>
                  <a:latin typeface="HelveticaNeueLT Std Blk" panose="020B0904020202020204" pitchFamily="34" charset="0"/>
                </a:rPr>
                <a:t>2</a:t>
              </a:r>
              <a:endParaRPr lang="en-US" sz="10000" dirty="0">
                <a:solidFill>
                  <a:schemeClr val="bg1">
                    <a:alpha val="26000"/>
                  </a:schemeClr>
                </a:solidFill>
              </a:endParaRPr>
            </a:p>
          </p:txBody>
        </p:sp>
        <p:sp>
          <p:nvSpPr>
            <p:cNvPr id="62" name="Rectangle 61">
              <a:extLst>
                <a:ext uri="{FF2B5EF4-FFF2-40B4-BE49-F238E27FC236}">
                  <a16:creationId xmlns:a16="http://schemas.microsoft.com/office/drawing/2014/main" id="{BE1F844B-A72D-4149-9A6A-60CDCB75121F}"/>
                </a:ext>
              </a:extLst>
            </p:cNvPr>
            <p:cNvSpPr/>
            <p:nvPr/>
          </p:nvSpPr>
          <p:spPr>
            <a:xfrm>
              <a:off x="8093013" y="5264884"/>
              <a:ext cx="1040670" cy="1631216"/>
            </a:xfrm>
            <a:prstGeom prst="rect">
              <a:avLst/>
            </a:prstGeom>
          </p:spPr>
          <p:txBody>
            <a:bodyPr wrap="none">
              <a:spAutoFit/>
            </a:bodyPr>
            <a:lstStyle/>
            <a:p>
              <a:pPr algn="r"/>
              <a:r>
                <a:rPr lang="en-US" sz="10000" dirty="0">
                  <a:solidFill>
                    <a:schemeClr val="bg1">
                      <a:alpha val="26000"/>
                    </a:schemeClr>
                  </a:solidFill>
                  <a:latin typeface="HelveticaNeueLT Std Blk" panose="020B0904020202020204" pitchFamily="34" charset="0"/>
                </a:rPr>
                <a:t>3</a:t>
              </a:r>
              <a:endParaRPr lang="en-US" sz="10000" dirty="0">
                <a:solidFill>
                  <a:schemeClr val="bg1">
                    <a:alpha val="26000"/>
                  </a:schemeClr>
                </a:solidFill>
              </a:endParaRPr>
            </a:p>
          </p:txBody>
        </p:sp>
        <p:sp>
          <p:nvSpPr>
            <p:cNvPr id="63" name="Rectangle 62">
              <a:extLst>
                <a:ext uri="{FF2B5EF4-FFF2-40B4-BE49-F238E27FC236}">
                  <a16:creationId xmlns:a16="http://schemas.microsoft.com/office/drawing/2014/main" id="{4626D466-CCAD-4948-B766-322964211BF2}"/>
                </a:ext>
              </a:extLst>
            </p:cNvPr>
            <p:cNvSpPr/>
            <p:nvPr/>
          </p:nvSpPr>
          <p:spPr>
            <a:xfrm>
              <a:off x="10958417" y="5264884"/>
              <a:ext cx="1040670" cy="1631216"/>
            </a:xfrm>
            <a:prstGeom prst="rect">
              <a:avLst/>
            </a:prstGeom>
          </p:spPr>
          <p:txBody>
            <a:bodyPr wrap="none">
              <a:spAutoFit/>
            </a:bodyPr>
            <a:lstStyle/>
            <a:p>
              <a:pPr algn="r"/>
              <a:r>
                <a:rPr lang="en-US" sz="10000" dirty="0">
                  <a:solidFill>
                    <a:schemeClr val="bg1">
                      <a:alpha val="26000"/>
                    </a:schemeClr>
                  </a:solidFill>
                  <a:latin typeface="HelveticaNeueLT Std Blk" panose="020B0904020202020204" pitchFamily="34" charset="0"/>
                </a:rPr>
                <a:t>4</a:t>
              </a:r>
              <a:endParaRPr lang="en-US" sz="10000" dirty="0">
                <a:solidFill>
                  <a:schemeClr val="bg1">
                    <a:alpha val="26000"/>
                  </a:schemeClr>
                </a:solidFill>
              </a:endParaRPr>
            </a:p>
          </p:txBody>
        </p:sp>
        <p:sp>
          <p:nvSpPr>
            <p:cNvPr id="64" name="Rectangle 63">
              <a:extLst>
                <a:ext uri="{FF2B5EF4-FFF2-40B4-BE49-F238E27FC236}">
                  <a16:creationId xmlns:a16="http://schemas.microsoft.com/office/drawing/2014/main" id="{5B1E0B22-24C3-4D92-ADE5-85ABFC8FC1F5}"/>
                </a:ext>
              </a:extLst>
            </p:cNvPr>
            <p:cNvSpPr/>
            <p:nvPr/>
          </p:nvSpPr>
          <p:spPr>
            <a:xfrm>
              <a:off x="16627413" y="5264884"/>
              <a:ext cx="1040670" cy="1631216"/>
            </a:xfrm>
            <a:prstGeom prst="rect">
              <a:avLst/>
            </a:prstGeom>
          </p:spPr>
          <p:txBody>
            <a:bodyPr wrap="none">
              <a:spAutoFit/>
            </a:bodyPr>
            <a:lstStyle/>
            <a:p>
              <a:pPr algn="r"/>
              <a:r>
                <a:rPr lang="en-US" sz="10000" dirty="0">
                  <a:solidFill>
                    <a:schemeClr val="bg1">
                      <a:alpha val="26000"/>
                    </a:schemeClr>
                  </a:solidFill>
                  <a:latin typeface="HelveticaNeueLT Std Blk" panose="020B0904020202020204" pitchFamily="34" charset="0"/>
                </a:rPr>
                <a:t>5</a:t>
              </a:r>
              <a:endParaRPr lang="en-US" sz="10000" dirty="0">
                <a:solidFill>
                  <a:schemeClr val="bg1">
                    <a:alpha val="26000"/>
                  </a:schemeClr>
                </a:solidFill>
              </a:endParaRPr>
            </a:p>
          </p:txBody>
        </p:sp>
      </p:grpSp>
      <p:sp>
        <p:nvSpPr>
          <p:cNvPr id="3" name="Rectangle 2">
            <a:extLst>
              <a:ext uri="{FF2B5EF4-FFF2-40B4-BE49-F238E27FC236}">
                <a16:creationId xmlns:a16="http://schemas.microsoft.com/office/drawing/2014/main" id="{54E41741-4D7F-4F25-9A57-6ADDA2E5A9F2}"/>
              </a:ext>
            </a:extLst>
          </p:cNvPr>
          <p:cNvSpPr/>
          <p:nvPr/>
        </p:nvSpPr>
        <p:spPr>
          <a:xfrm>
            <a:off x="883920" y="4229100"/>
            <a:ext cx="2286000" cy="2011680"/>
          </a:xfrm>
          <a:prstGeom prst="rect">
            <a:avLst/>
          </a:prstGeom>
        </p:spPr>
        <p:txBody>
          <a:bodyPr wrap="square" lIns="0" tIns="0" rIns="0" bIns="0">
            <a:noAutofit/>
          </a:bodyPr>
          <a:lstStyle/>
          <a:p>
            <a:pPr>
              <a:lnSpc>
                <a:spcPts val="3500"/>
              </a:lnSpc>
              <a:spcAft>
                <a:spcPts val="600"/>
              </a:spcAft>
            </a:pPr>
            <a:r>
              <a:rPr lang="en-US" sz="2800" dirty="0">
                <a:solidFill>
                  <a:schemeClr val="bg1"/>
                </a:solidFill>
                <a:latin typeface="HelveticaNeueLT Std Blk" panose="020B0904020202020204" pitchFamily="34" charset="0"/>
              </a:rPr>
              <a:t>Phase 1:</a:t>
            </a:r>
          </a:p>
          <a:p>
            <a:pPr>
              <a:lnSpc>
                <a:spcPts val="2400"/>
              </a:lnSpc>
            </a:pPr>
            <a:r>
              <a:rPr lang="en-US" sz="2200" dirty="0">
                <a:solidFill>
                  <a:schemeClr val="bg1"/>
                </a:solidFill>
                <a:latin typeface="HelveticaNeueLT Std Cn" panose="020B0506030502030204" pitchFamily="34" charset="0"/>
              </a:rPr>
              <a:t>Case identification, active monitoring</a:t>
            </a:r>
          </a:p>
        </p:txBody>
      </p:sp>
      <p:sp>
        <p:nvSpPr>
          <p:cNvPr id="31" name="Rectangle 30">
            <a:extLst>
              <a:ext uri="{FF2B5EF4-FFF2-40B4-BE49-F238E27FC236}">
                <a16:creationId xmlns:a16="http://schemas.microsoft.com/office/drawing/2014/main" id="{8FEB40BE-DBBF-4365-96C3-60DAB8B0BF89}"/>
              </a:ext>
            </a:extLst>
          </p:cNvPr>
          <p:cNvSpPr/>
          <p:nvPr/>
        </p:nvSpPr>
        <p:spPr>
          <a:xfrm>
            <a:off x="3779533" y="4229100"/>
            <a:ext cx="2189454" cy="2011680"/>
          </a:xfrm>
          <a:prstGeom prst="rect">
            <a:avLst/>
          </a:prstGeom>
        </p:spPr>
        <p:txBody>
          <a:bodyPr wrap="square" lIns="0" tIns="0" rIns="0" bIns="0">
            <a:noAutofit/>
          </a:bodyPr>
          <a:lstStyle/>
          <a:p>
            <a:pPr>
              <a:lnSpc>
                <a:spcPts val="3500"/>
              </a:lnSpc>
            </a:pPr>
            <a:r>
              <a:rPr lang="en-US" sz="2800" dirty="0">
                <a:solidFill>
                  <a:schemeClr val="bg1"/>
                </a:solidFill>
                <a:latin typeface="HelveticaNeueLT Std Blk" panose="020B0904020202020204" pitchFamily="34" charset="0"/>
              </a:rPr>
              <a:t>Phase 2</a:t>
            </a:r>
          </a:p>
          <a:p>
            <a:pPr>
              <a:lnSpc>
                <a:spcPts val="1400"/>
              </a:lnSpc>
              <a:spcAft>
                <a:spcPts val="1200"/>
              </a:spcAft>
            </a:pPr>
            <a:r>
              <a:rPr lang="en-US" dirty="0">
                <a:solidFill>
                  <a:schemeClr val="bg1"/>
                </a:solidFill>
                <a:latin typeface="HelveticaNeueLT Std Blk" panose="020B0904020202020204" pitchFamily="34" charset="0"/>
              </a:rPr>
              <a:t>(+ Phase 1):</a:t>
            </a:r>
          </a:p>
          <a:p>
            <a:pPr>
              <a:lnSpc>
                <a:spcPts val="2400"/>
              </a:lnSpc>
            </a:pPr>
            <a:r>
              <a:rPr lang="en-US" sz="2200" dirty="0">
                <a:solidFill>
                  <a:schemeClr val="bg1"/>
                </a:solidFill>
                <a:latin typeface="HelveticaNeueLT Std Cn" panose="020B0506030502030204" pitchFamily="34" charset="0"/>
              </a:rPr>
              <a:t>Broader community-wide education and</a:t>
            </a:r>
            <a:br>
              <a:rPr lang="en-US" sz="2200" dirty="0">
                <a:solidFill>
                  <a:schemeClr val="bg1"/>
                </a:solidFill>
                <a:latin typeface="HelveticaNeueLT Std Cn" panose="020B0506030502030204" pitchFamily="34" charset="0"/>
              </a:rPr>
            </a:br>
            <a:r>
              <a:rPr lang="en-US" sz="2200" dirty="0">
                <a:solidFill>
                  <a:schemeClr val="bg1"/>
                </a:solidFill>
                <a:latin typeface="HelveticaNeueLT Std Cn" panose="020B0506030502030204" pitchFamily="34" charset="0"/>
              </a:rPr>
              <a:t>preparation</a:t>
            </a:r>
          </a:p>
        </p:txBody>
      </p:sp>
      <p:sp>
        <p:nvSpPr>
          <p:cNvPr id="43" name="Rectangle 42">
            <a:extLst>
              <a:ext uri="{FF2B5EF4-FFF2-40B4-BE49-F238E27FC236}">
                <a16:creationId xmlns:a16="http://schemas.microsoft.com/office/drawing/2014/main" id="{D9B0E190-1B0E-404E-BEFA-3FDC1344C85F}"/>
              </a:ext>
            </a:extLst>
          </p:cNvPr>
          <p:cNvSpPr/>
          <p:nvPr/>
        </p:nvSpPr>
        <p:spPr>
          <a:xfrm>
            <a:off x="12344396" y="4229100"/>
            <a:ext cx="5054581" cy="2011680"/>
          </a:xfrm>
          <a:prstGeom prst="rect">
            <a:avLst/>
          </a:prstGeom>
        </p:spPr>
        <p:txBody>
          <a:bodyPr wrap="square" lIns="0" tIns="0" rIns="0" bIns="0">
            <a:noAutofit/>
          </a:bodyPr>
          <a:lstStyle/>
          <a:p>
            <a:pPr>
              <a:lnSpc>
                <a:spcPts val="3500"/>
              </a:lnSpc>
              <a:spcAft>
                <a:spcPts val="600"/>
              </a:spcAft>
            </a:pPr>
            <a:r>
              <a:rPr lang="en-US" sz="2800" dirty="0">
                <a:solidFill>
                  <a:schemeClr val="bg1"/>
                </a:solidFill>
                <a:latin typeface="HelveticaNeueLT Std Blk" panose="020B0904020202020204" pitchFamily="34" charset="0"/>
              </a:rPr>
              <a:t>Phase 5</a:t>
            </a:r>
          </a:p>
          <a:p>
            <a:pPr>
              <a:lnSpc>
                <a:spcPts val="2400"/>
              </a:lnSpc>
            </a:pPr>
            <a:r>
              <a:rPr lang="en-US" sz="2200" dirty="0">
                <a:solidFill>
                  <a:schemeClr val="bg1"/>
                </a:solidFill>
                <a:latin typeface="HelveticaNeueLT Std Cn" panose="020B0506030502030204" pitchFamily="34" charset="0"/>
              </a:rPr>
              <a:t>On-going/routine disease, vaccination efforts</a:t>
            </a:r>
          </a:p>
        </p:txBody>
      </p:sp>
      <p:sp>
        <p:nvSpPr>
          <p:cNvPr id="44" name="Rectangle 43">
            <a:extLst>
              <a:ext uri="{FF2B5EF4-FFF2-40B4-BE49-F238E27FC236}">
                <a16:creationId xmlns:a16="http://schemas.microsoft.com/office/drawing/2014/main" id="{7580E50E-C099-4F54-A2E6-AC92BE4D65BA}"/>
              </a:ext>
            </a:extLst>
          </p:cNvPr>
          <p:cNvSpPr/>
          <p:nvPr/>
        </p:nvSpPr>
        <p:spPr>
          <a:xfrm>
            <a:off x="6578587" y="4229100"/>
            <a:ext cx="2285997" cy="2011680"/>
          </a:xfrm>
          <a:prstGeom prst="rect">
            <a:avLst/>
          </a:prstGeom>
        </p:spPr>
        <p:txBody>
          <a:bodyPr wrap="square" lIns="0" tIns="0" rIns="0" bIns="0">
            <a:noAutofit/>
          </a:bodyPr>
          <a:lstStyle/>
          <a:p>
            <a:pPr>
              <a:lnSpc>
                <a:spcPts val="3500"/>
              </a:lnSpc>
            </a:pPr>
            <a:r>
              <a:rPr lang="en-US" sz="2800" dirty="0">
                <a:solidFill>
                  <a:schemeClr val="bg1"/>
                </a:solidFill>
                <a:latin typeface="HelveticaNeueLT Std Blk" panose="020B0904020202020204" pitchFamily="34" charset="0"/>
              </a:rPr>
              <a:t>Phase 3</a:t>
            </a:r>
          </a:p>
          <a:p>
            <a:pPr>
              <a:lnSpc>
                <a:spcPts val="1400"/>
              </a:lnSpc>
              <a:spcAft>
                <a:spcPts val="1200"/>
              </a:spcAft>
            </a:pPr>
            <a:r>
              <a:rPr lang="en-US" dirty="0">
                <a:solidFill>
                  <a:schemeClr val="bg1"/>
                </a:solidFill>
                <a:latin typeface="HelveticaNeueLT Std Blk" panose="020B0904020202020204" pitchFamily="34" charset="0"/>
              </a:rPr>
              <a:t>(+ Phases 1&amp;2):</a:t>
            </a:r>
          </a:p>
          <a:p>
            <a:pPr>
              <a:lnSpc>
                <a:spcPts val="2400"/>
              </a:lnSpc>
            </a:pPr>
            <a:r>
              <a:rPr lang="en-US" sz="2200" dirty="0">
                <a:solidFill>
                  <a:schemeClr val="bg1"/>
                </a:solidFill>
                <a:latin typeface="HelveticaNeueLT Std Cn" panose="020B0506030502030204" pitchFamily="34" charset="0"/>
              </a:rPr>
              <a:t>Implementation of some or all </a:t>
            </a:r>
            <a:br>
              <a:rPr lang="en-US" sz="2200" dirty="0">
                <a:solidFill>
                  <a:schemeClr val="bg1"/>
                </a:solidFill>
                <a:latin typeface="HelveticaNeueLT Std Cn" panose="020B0506030502030204" pitchFamily="34" charset="0"/>
              </a:rPr>
            </a:br>
            <a:r>
              <a:rPr lang="en-US" sz="2200" dirty="0">
                <a:solidFill>
                  <a:schemeClr val="bg1"/>
                </a:solidFill>
                <a:latin typeface="HelveticaNeueLT Std Cn" panose="020B0506030502030204" pitchFamily="34" charset="0"/>
              </a:rPr>
              <a:t>non-pharmaceutical</a:t>
            </a:r>
            <a:br>
              <a:rPr lang="en-US" sz="2200" dirty="0">
                <a:solidFill>
                  <a:schemeClr val="bg1"/>
                </a:solidFill>
                <a:latin typeface="HelveticaNeueLT Std Cn" panose="020B0506030502030204" pitchFamily="34" charset="0"/>
              </a:rPr>
            </a:br>
            <a:r>
              <a:rPr lang="en-US" sz="2200" dirty="0">
                <a:solidFill>
                  <a:schemeClr val="bg1"/>
                </a:solidFill>
                <a:latin typeface="HelveticaNeueLT Std Cn" panose="020B0506030502030204" pitchFamily="34" charset="0"/>
              </a:rPr>
              <a:t>intervention activities</a:t>
            </a:r>
          </a:p>
        </p:txBody>
      </p:sp>
      <p:sp>
        <p:nvSpPr>
          <p:cNvPr id="45" name="Rectangle 44">
            <a:extLst>
              <a:ext uri="{FF2B5EF4-FFF2-40B4-BE49-F238E27FC236}">
                <a16:creationId xmlns:a16="http://schemas.microsoft.com/office/drawing/2014/main" id="{604600C3-E772-402C-BFBC-D33258C1AEB1}"/>
              </a:ext>
            </a:extLst>
          </p:cNvPr>
          <p:cNvSpPr/>
          <p:nvPr/>
        </p:nvSpPr>
        <p:spPr>
          <a:xfrm>
            <a:off x="609599" y="6464932"/>
            <a:ext cx="5689589" cy="24688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7" name="Rectangle 46">
            <a:extLst>
              <a:ext uri="{FF2B5EF4-FFF2-40B4-BE49-F238E27FC236}">
                <a16:creationId xmlns:a16="http://schemas.microsoft.com/office/drawing/2014/main" id="{3DFD6990-74EF-402D-A5E2-3896A869680D}"/>
              </a:ext>
            </a:extLst>
          </p:cNvPr>
          <p:cNvSpPr/>
          <p:nvPr/>
        </p:nvSpPr>
        <p:spPr>
          <a:xfrm>
            <a:off x="6299187" y="6464932"/>
            <a:ext cx="5689583" cy="24688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8" name="Rectangle 47">
            <a:extLst>
              <a:ext uri="{FF2B5EF4-FFF2-40B4-BE49-F238E27FC236}">
                <a16:creationId xmlns:a16="http://schemas.microsoft.com/office/drawing/2014/main" id="{AC65472A-9B3E-49AF-8088-82E3B5A795C8}"/>
              </a:ext>
            </a:extLst>
          </p:cNvPr>
          <p:cNvSpPr/>
          <p:nvPr/>
        </p:nvSpPr>
        <p:spPr>
          <a:xfrm>
            <a:off x="11991348" y="6464932"/>
            <a:ext cx="5689630" cy="24688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50" name="Straight Connector 49">
            <a:extLst>
              <a:ext uri="{FF2B5EF4-FFF2-40B4-BE49-F238E27FC236}">
                <a16:creationId xmlns:a16="http://schemas.microsoft.com/office/drawing/2014/main" id="{492AA9D0-3A34-484E-BF8F-9E116367CE6A}"/>
              </a:ext>
            </a:extLst>
          </p:cNvPr>
          <p:cNvCxnSpPr>
            <a:cxnSpLocks/>
          </p:cNvCxnSpPr>
          <p:nvPr/>
        </p:nvCxnSpPr>
        <p:spPr>
          <a:xfrm>
            <a:off x="6299203" y="4000500"/>
            <a:ext cx="0" cy="24644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D39A31E-FBB5-4EB4-BCBD-2345073EED21}"/>
              </a:ext>
            </a:extLst>
          </p:cNvPr>
          <p:cNvCxnSpPr>
            <a:cxnSpLocks/>
          </p:cNvCxnSpPr>
          <p:nvPr/>
        </p:nvCxnSpPr>
        <p:spPr>
          <a:xfrm>
            <a:off x="11988801" y="4000500"/>
            <a:ext cx="0" cy="24644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9B9C40F-3750-42DA-99DC-0BAD5ECEE04E}"/>
              </a:ext>
            </a:extLst>
          </p:cNvPr>
          <p:cNvCxnSpPr>
            <a:cxnSpLocks/>
            <a:endCxn id="45" idx="0"/>
          </p:cNvCxnSpPr>
          <p:nvPr/>
        </p:nvCxnSpPr>
        <p:spPr>
          <a:xfrm flipH="1">
            <a:off x="3454394" y="4000500"/>
            <a:ext cx="6" cy="24644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EA9534C-2FFC-43DB-B856-8EAC67F5F9BE}"/>
              </a:ext>
            </a:extLst>
          </p:cNvPr>
          <p:cNvCxnSpPr>
            <a:cxnSpLocks/>
            <a:endCxn id="47" idx="0"/>
          </p:cNvCxnSpPr>
          <p:nvPr/>
        </p:nvCxnSpPr>
        <p:spPr>
          <a:xfrm flipH="1">
            <a:off x="9143979" y="3996689"/>
            <a:ext cx="22" cy="24682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B810ECF-5BBD-413B-A056-4D9085034785}"/>
              </a:ext>
            </a:extLst>
          </p:cNvPr>
          <p:cNvSpPr/>
          <p:nvPr/>
        </p:nvSpPr>
        <p:spPr>
          <a:xfrm>
            <a:off x="9448800" y="4229100"/>
            <a:ext cx="2285997" cy="2011680"/>
          </a:xfrm>
          <a:prstGeom prst="rect">
            <a:avLst/>
          </a:prstGeom>
        </p:spPr>
        <p:txBody>
          <a:bodyPr wrap="square" lIns="0" tIns="0" rIns="0" bIns="0">
            <a:noAutofit/>
          </a:bodyPr>
          <a:lstStyle/>
          <a:p>
            <a:pPr>
              <a:lnSpc>
                <a:spcPts val="3500"/>
              </a:lnSpc>
            </a:pPr>
            <a:r>
              <a:rPr lang="en-US" sz="2800" dirty="0">
                <a:solidFill>
                  <a:schemeClr val="bg1"/>
                </a:solidFill>
                <a:latin typeface="HelveticaNeueLT Std Blk" panose="020B0904020202020204" pitchFamily="34" charset="0"/>
              </a:rPr>
              <a:t>Phase 4</a:t>
            </a:r>
          </a:p>
          <a:p>
            <a:pPr>
              <a:lnSpc>
                <a:spcPts val="1400"/>
              </a:lnSpc>
              <a:spcAft>
                <a:spcPts val="1200"/>
              </a:spcAft>
            </a:pPr>
            <a:r>
              <a:rPr lang="en-US" dirty="0">
                <a:solidFill>
                  <a:schemeClr val="bg1"/>
                </a:solidFill>
                <a:latin typeface="HelveticaNeueLT Std Blk" panose="020B0904020202020204" pitchFamily="34" charset="0"/>
              </a:rPr>
              <a:t>(+ Phases 1-3):</a:t>
            </a:r>
          </a:p>
          <a:p>
            <a:pPr>
              <a:lnSpc>
                <a:spcPts val="2400"/>
              </a:lnSpc>
            </a:pPr>
            <a:r>
              <a:rPr lang="en-US" sz="2200" dirty="0">
                <a:solidFill>
                  <a:schemeClr val="bg1"/>
                </a:solidFill>
                <a:latin typeface="HelveticaNeueLT Std Cn" panose="020B0506030502030204" pitchFamily="34" charset="0"/>
              </a:rPr>
              <a:t>Vaccine and treatment availability </a:t>
            </a:r>
            <a:br>
              <a:rPr lang="en-US" sz="2200" dirty="0">
                <a:solidFill>
                  <a:schemeClr val="bg1"/>
                </a:solidFill>
                <a:latin typeface="HelveticaNeueLT Std Cn" panose="020B0506030502030204" pitchFamily="34" charset="0"/>
              </a:rPr>
            </a:br>
            <a:r>
              <a:rPr lang="en-US" sz="2200" dirty="0">
                <a:solidFill>
                  <a:schemeClr val="bg1"/>
                </a:solidFill>
                <a:latin typeface="HelveticaNeueLT Std Cn" panose="020B0506030502030204" pitchFamily="34" charset="0"/>
              </a:rPr>
              <a:t>(12-24 months)</a:t>
            </a:r>
          </a:p>
        </p:txBody>
      </p:sp>
      <p:cxnSp>
        <p:nvCxnSpPr>
          <p:cNvPr id="65" name="Straight Connector 64">
            <a:extLst>
              <a:ext uri="{FF2B5EF4-FFF2-40B4-BE49-F238E27FC236}">
                <a16:creationId xmlns:a16="http://schemas.microsoft.com/office/drawing/2014/main" id="{E6E76C98-DEC5-4D61-B237-FFA6301F915D}"/>
              </a:ext>
            </a:extLst>
          </p:cNvPr>
          <p:cNvCxnSpPr>
            <a:cxnSpLocks/>
          </p:cNvCxnSpPr>
          <p:nvPr/>
        </p:nvCxnSpPr>
        <p:spPr>
          <a:xfrm>
            <a:off x="6299203" y="6464932"/>
            <a:ext cx="0" cy="246888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B284E71-2D3E-474B-B454-647061FD1181}"/>
              </a:ext>
            </a:extLst>
          </p:cNvPr>
          <p:cNvCxnSpPr>
            <a:cxnSpLocks/>
          </p:cNvCxnSpPr>
          <p:nvPr/>
        </p:nvCxnSpPr>
        <p:spPr>
          <a:xfrm>
            <a:off x="11988801" y="6464932"/>
            <a:ext cx="0" cy="2468880"/>
          </a:xfrm>
          <a:prstGeom prst="line">
            <a:avLst/>
          </a:prstGeom>
          <a:ln w="12700">
            <a:solidFill>
              <a:srgbClr val="0065A4"/>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898B18CC-0906-4CFC-9C11-29D427239691}"/>
              </a:ext>
            </a:extLst>
          </p:cNvPr>
          <p:cNvSpPr/>
          <p:nvPr/>
        </p:nvSpPr>
        <p:spPr>
          <a:xfrm>
            <a:off x="1041527" y="6762752"/>
            <a:ext cx="4846320" cy="1828800"/>
          </a:xfrm>
          <a:prstGeom prst="rect">
            <a:avLst/>
          </a:prstGeom>
        </p:spPr>
        <p:txBody>
          <a:bodyPr wrap="square" lIns="0" tIns="0" rIns="0" bIns="0" anchor="ctr" anchorCtr="0">
            <a:noAutofit/>
          </a:bodyPr>
          <a:lstStyle/>
          <a:p>
            <a:pPr algn="ctr">
              <a:lnSpc>
                <a:spcPts val="4000"/>
              </a:lnSpc>
              <a:spcAft>
                <a:spcPts val="600"/>
              </a:spcAft>
            </a:pPr>
            <a:r>
              <a:rPr lang="en-US" sz="4000" spc="-100" dirty="0">
                <a:solidFill>
                  <a:srgbClr val="0065A4"/>
                </a:solidFill>
                <a:latin typeface="HelveticaNeueLT Std Blk" panose="020B0904020202020204" pitchFamily="34" charset="0"/>
              </a:rPr>
              <a:t>BE AWARE AND</a:t>
            </a:r>
            <a:br>
              <a:rPr lang="en-US" sz="4000" spc="-100" dirty="0">
                <a:solidFill>
                  <a:srgbClr val="0065A4"/>
                </a:solidFill>
                <a:latin typeface="HelveticaNeueLT Std Blk" panose="020B0904020202020204" pitchFamily="34" charset="0"/>
              </a:rPr>
            </a:br>
            <a:r>
              <a:rPr lang="en-US" sz="4000" spc="-100" dirty="0">
                <a:solidFill>
                  <a:srgbClr val="0065A4"/>
                </a:solidFill>
                <a:latin typeface="HelveticaNeueLT Std Blk" panose="020B0904020202020204" pitchFamily="34" charset="0"/>
              </a:rPr>
              <a:t>PREPARE</a:t>
            </a:r>
          </a:p>
        </p:txBody>
      </p:sp>
      <p:sp>
        <p:nvSpPr>
          <p:cNvPr id="72" name="TextBox 71">
            <a:extLst>
              <a:ext uri="{FF2B5EF4-FFF2-40B4-BE49-F238E27FC236}">
                <a16:creationId xmlns:a16="http://schemas.microsoft.com/office/drawing/2014/main" id="{DE20698F-452A-495E-B132-0E5EFAB49194}"/>
              </a:ext>
            </a:extLst>
          </p:cNvPr>
          <p:cNvSpPr txBox="1"/>
          <p:nvPr/>
        </p:nvSpPr>
        <p:spPr>
          <a:xfrm>
            <a:off x="822960" y="-1"/>
            <a:ext cx="14447520" cy="2409035"/>
          </a:xfrm>
          <a:prstGeom prst="rect">
            <a:avLst/>
          </a:prstGeom>
          <a:noFill/>
        </p:spPr>
        <p:txBody>
          <a:bodyPr wrap="square" lIns="0" tIns="0" rIns="0" bIns="0" rtlCol="0" anchor="ctr" anchorCtr="0">
            <a:noAutofit/>
          </a:bodyPr>
          <a:lstStyle/>
          <a:p>
            <a:pPr lvl="0">
              <a:lnSpc>
                <a:spcPts val="5400"/>
              </a:lnSpc>
              <a:defRPr/>
            </a:pPr>
            <a:r>
              <a:rPr lang="en-US" sz="5400" dirty="0">
                <a:solidFill>
                  <a:srgbClr val="F58025"/>
                </a:solidFill>
                <a:latin typeface="HelveticaNeueLT Std Blk" panose="020B0904020202020204" pitchFamily="34" charset="0"/>
              </a:rPr>
              <a:t>Public Health Response:</a:t>
            </a:r>
          </a:p>
          <a:p>
            <a:pPr lvl="0">
              <a:lnSpc>
                <a:spcPts val="5400"/>
              </a:lnSpc>
              <a:defRPr/>
            </a:pPr>
            <a:r>
              <a:rPr kumimoji="0" lang="en-US" sz="4400" b="1" i="0" u="none" strike="noStrike" kern="1200" cap="none" spc="-50" normalizeH="0" baseline="0" noProof="0" dirty="0">
                <a:ln>
                  <a:noFill/>
                </a:ln>
                <a:solidFill>
                  <a:schemeClr val="bg1"/>
                </a:solidFill>
                <a:effectLst/>
                <a:uLnTx/>
                <a:uFillTx/>
                <a:latin typeface="HelveticaNeueLT Std Blk" panose="020B0904020202020204" pitchFamily="34" charset="0"/>
                <a:ea typeface="+mn-ea"/>
                <a:cs typeface="+mn-cs"/>
              </a:rPr>
              <a:t>Containment and Mitigation</a:t>
            </a:r>
            <a:endParaRPr kumimoji="0" lang="en-US" sz="4400" b="1" i="0" u="none" strike="noStrike" kern="1200" cap="none" spc="-50" normalizeH="0" baseline="0" noProof="0" dirty="0">
              <a:ln>
                <a:noFill/>
              </a:ln>
              <a:solidFill>
                <a:schemeClr val="bg1"/>
              </a:solidFill>
              <a:effectLst/>
              <a:uLnTx/>
              <a:uFillTx/>
              <a:latin typeface="HelveticaNeueLT Std Med" panose="020B0604020202020204" pitchFamily="34" charset="0"/>
              <a:ea typeface="+mn-ea"/>
              <a:cs typeface="+mn-cs"/>
            </a:endParaRPr>
          </a:p>
        </p:txBody>
      </p:sp>
      <p:sp>
        <p:nvSpPr>
          <p:cNvPr id="75" name="Rectangle 74">
            <a:extLst>
              <a:ext uri="{FF2B5EF4-FFF2-40B4-BE49-F238E27FC236}">
                <a16:creationId xmlns:a16="http://schemas.microsoft.com/office/drawing/2014/main" id="{A736C585-AB09-490E-9EBF-7761D71C9104}"/>
              </a:ext>
            </a:extLst>
          </p:cNvPr>
          <p:cNvSpPr/>
          <p:nvPr/>
        </p:nvSpPr>
        <p:spPr>
          <a:xfrm>
            <a:off x="6627274" y="6762752"/>
            <a:ext cx="4846320" cy="1828800"/>
          </a:xfrm>
          <a:prstGeom prst="rect">
            <a:avLst/>
          </a:prstGeom>
        </p:spPr>
        <p:txBody>
          <a:bodyPr wrap="square" lIns="0" tIns="0" rIns="0" bIns="0" anchor="ctr" anchorCtr="0">
            <a:noAutofit/>
          </a:bodyPr>
          <a:lstStyle/>
          <a:p>
            <a:pPr algn="ctr">
              <a:lnSpc>
                <a:spcPts val="4000"/>
              </a:lnSpc>
              <a:spcAft>
                <a:spcPts val="600"/>
              </a:spcAft>
            </a:pPr>
            <a:r>
              <a:rPr lang="en-US" sz="4000" spc="-100" dirty="0">
                <a:solidFill>
                  <a:srgbClr val="0065A4"/>
                </a:solidFill>
                <a:latin typeface="HelveticaNeueLT Std Blk" panose="020B0904020202020204" pitchFamily="34" charset="0"/>
              </a:rPr>
              <a:t>MINIMIZE IMPACT</a:t>
            </a:r>
          </a:p>
        </p:txBody>
      </p:sp>
      <p:sp>
        <p:nvSpPr>
          <p:cNvPr id="77" name="Rectangle 76">
            <a:extLst>
              <a:ext uri="{FF2B5EF4-FFF2-40B4-BE49-F238E27FC236}">
                <a16:creationId xmlns:a16="http://schemas.microsoft.com/office/drawing/2014/main" id="{BF7EA6D4-7ED1-4462-A4F6-1AB4E088F616}"/>
              </a:ext>
            </a:extLst>
          </p:cNvPr>
          <p:cNvSpPr/>
          <p:nvPr/>
        </p:nvSpPr>
        <p:spPr>
          <a:xfrm>
            <a:off x="12288476" y="6762752"/>
            <a:ext cx="4846320" cy="1828800"/>
          </a:xfrm>
          <a:prstGeom prst="rect">
            <a:avLst/>
          </a:prstGeom>
        </p:spPr>
        <p:txBody>
          <a:bodyPr wrap="square" lIns="0" tIns="0" rIns="0" bIns="0" anchor="ctr" anchorCtr="0">
            <a:noAutofit/>
          </a:bodyPr>
          <a:lstStyle/>
          <a:p>
            <a:pPr algn="ctr">
              <a:lnSpc>
                <a:spcPts val="4000"/>
              </a:lnSpc>
              <a:spcAft>
                <a:spcPts val="600"/>
              </a:spcAft>
            </a:pPr>
            <a:r>
              <a:rPr lang="en-US" sz="4000" spc="-100" dirty="0">
                <a:solidFill>
                  <a:srgbClr val="0065A4"/>
                </a:solidFill>
                <a:latin typeface="HelveticaNeueLT Std Blk" panose="020B0904020202020204" pitchFamily="34" charset="0"/>
              </a:rPr>
              <a:t>HEALTHY HABITS</a:t>
            </a:r>
          </a:p>
        </p:txBody>
      </p:sp>
      <p:sp>
        <p:nvSpPr>
          <p:cNvPr id="79" name="Rectangle 78">
            <a:extLst>
              <a:ext uri="{FF2B5EF4-FFF2-40B4-BE49-F238E27FC236}">
                <a16:creationId xmlns:a16="http://schemas.microsoft.com/office/drawing/2014/main" id="{004ACA02-872E-47C6-9C2E-AC8129A238C6}"/>
              </a:ext>
            </a:extLst>
          </p:cNvPr>
          <p:cNvSpPr/>
          <p:nvPr/>
        </p:nvSpPr>
        <p:spPr>
          <a:xfrm>
            <a:off x="609599" y="2716526"/>
            <a:ext cx="17058481" cy="826774"/>
          </a:xfrm>
          <a:prstGeom prst="rect">
            <a:avLst/>
          </a:prstGeom>
          <a:effectLst>
            <a:outerShdw blurRad="457200" algn="tl" rotWithShape="0">
              <a:prstClr val="black">
                <a:alpha val="75000"/>
              </a:prstClr>
            </a:outerShdw>
          </a:effectLst>
        </p:spPr>
        <p:txBody>
          <a:bodyPr wrap="square" lIns="0" tIns="0" rIns="0" bIns="91440">
            <a:noAutofit/>
          </a:bodyPr>
          <a:lstStyle/>
          <a:p>
            <a:pPr algn="ctr"/>
            <a:r>
              <a:rPr lang="en-US" sz="6600" dirty="0">
                <a:solidFill>
                  <a:schemeClr val="bg1"/>
                </a:solidFill>
                <a:latin typeface="HelveticaNeueLT Std Blk" panose="020B0904020202020204" pitchFamily="34" charset="0"/>
              </a:rPr>
              <a:t>SCHOOLS</a:t>
            </a:r>
          </a:p>
        </p:txBody>
      </p:sp>
    </p:spTree>
    <p:extLst>
      <p:ext uri="{BB962C8B-B14F-4D97-AF65-F5344CB8AC3E}">
        <p14:creationId xmlns:p14="http://schemas.microsoft.com/office/powerpoint/2010/main" val="212946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971E9-5158-42A9-8936-B19C45544D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1" name="TextBox 10">
            <a:extLst>
              <a:ext uri="{FF2B5EF4-FFF2-40B4-BE49-F238E27FC236}">
                <a16:creationId xmlns:a16="http://schemas.microsoft.com/office/drawing/2014/main" id="{EBE2987F-E393-4747-9C9B-9819CD703800}"/>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Update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7" name="Title 1">
            <a:extLst>
              <a:ext uri="{FF2B5EF4-FFF2-40B4-BE49-F238E27FC236}">
                <a16:creationId xmlns:a16="http://schemas.microsoft.com/office/drawing/2014/main" id="{F4A9255C-71D8-422C-8451-AF2A5D965E06}"/>
              </a:ext>
            </a:extLst>
          </p:cNvPr>
          <p:cNvSpPr txBox="1">
            <a:spLocks/>
          </p:cNvSpPr>
          <p:nvPr/>
        </p:nvSpPr>
        <p:spPr>
          <a:xfrm>
            <a:off x="990600" y="3149600"/>
            <a:ext cx="16306800" cy="609600"/>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en-US" sz="4000" b="1" dirty="0">
                <a:solidFill>
                  <a:srgbClr val="0065A4"/>
                </a:solidFill>
                <a:latin typeface="HelveticaNeueLT Std Blk" panose="020B0904020202020204" pitchFamily="34" charset="0"/>
              </a:rPr>
              <a:t>DuPage County Health Department Response</a:t>
            </a:r>
          </a:p>
        </p:txBody>
      </p:sp>
      <p:sp>
        <p:nvSpPr>
          <p:cNvPr id="10" name="Content Placeholder 2">
            <a:extLst>
              <a:ext uri="{FF2B5EF4-FFF2-40B4-BE49-F238E27FC236}">
                <a16:creationId xmlns:a16="http://schemas.microsoft.com/office/drawing/2014/main" id="{A5DFB38A-7FA6-4622-8F28-6BA8F5403CE2}"/>
              </a:ext>
            </a:extLst>
          </p:cNvPr>
          <p:cNvSpPr txBox="1">
            <a:spLocks/>
          </p:cNvSpPr>
          <p:nvPr/>
        </p:nvSpPr>
        <p:spPr>
          <a:xfrm>
            <a:off x="2314124" y="4229100"/>
            <a:ext cx="6631756" cy="4419600"/>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2800" b="1" dirty="0">
                <a:latin typeface="HelveticaNeueLT Std Cn" panose="020B0506030502030204" pitchFamily="34" charset="0"/>
              </a:rPr>
              <a:t>Active monitoring of contacts potentially exposed to COVID-19</a:t>
            </a:r>
          </a:p>
          <a:p>
            <a:pPr>
              <a:buFont typeface="Wingdings" panose="05000000000000000000" pitchFamily="2" charset="2"/>
              <a:buChar char="§"/>
            </a:pPr>
            <a:r>
              <a:rPr lang="en-US" sz="2400" dirty="0">
                <a:latin typeface="HelveticaNeueLT Std Cn" panose="020B0506030502030204" pitchFamily="34" charset="0"/>
              </a:rPr>
              <a:t>Follow-up based on the type of contact they had</a:t>
            </a:r>
          </a:p>
          <a:p>
            <a:pPr>
              <a:buFont typeface="Wingdings" panose="05000000000000000000" pitchFamily="2" charset="2"/>
              <a:buChar char="§"/>
            </a:pPr>
            <a:r>
              <a:rPr lang="en-US" sz="2400" dirty="0">
                <a:latin typeface="HelveticaNeueLT Std Cn" panose="020B0506030502030204" pitchFamily="34" charset="0"/>
              </a:rPr>
              <a:t>14 days following their last potential exposure</a:t>
            </a:r>
          </a:p>
          <a:p>
            <a:pPr>
              <a:buFont typeface="Wingdings" panose="05000000000000000000" pitchFamily="2" charset="2"/>
              <a:buChar char="§"/>
            </a:pPr>
            <a:r>
              <a:rPr lang="en-US" sz="2400" dirty="0">
                <a:latin typeface="HelveticaNeueLT Std Cn" panose="020B0506030502030204" pitchFamily="34" charset="0"/>
              </a:rPr>
              <a:t>Checking daily to assess for the presence of fever and symptoms</a:t>
            </a:r>
          </a:p>
          <a:p>
            <a:pPr>
              <a:buFont typeface="Wingdings" panose="05000000000000000000" pitchFamily="2" charset="2"/>
              <a:buChar char="§"/>
            </a:pPr>
            <a:r>
              <a:rPr lang="en-US" sz="2400" dirty="0">
                <a:latin typeface="HelveticaNeueLT Std Cn" panose="020B0506030502030204" pitchFamily="34" charset="0"/>
              </a:rPr>
              <a:t>Goal is to monitor the health of the person and to take actions if the person develops symptoms or is lost from follow-up</a:t>
            </a:r>
          </a:p>
          <a:p>
            <a:pPr>
              <a:buFont typeface="Wingdings" panose="05000000000000000000" pitchFamily="2" charset="2"/>
              <a:buChar char="§"/>
            </a:pPr>
            <a:r>
              <a:rPr lang="en-US" sz="2400" dirty="0">
                <a:latin typeface="HelveticaNeueLT Std Cn" panose="020B0506030502030204" pitchFamily="34" charset="0"/>
              </a:rPr>
              <a:t>Coordinate safe and timely evaluation and care</a:t>
            </a:r>
          </a:p>
        </p:txBody>
      </p:sp>
      <p:sp>
        <p:nvSpPr>
          <p:cNvPr id="3" name="Rectangle 2">
            <a:extLst>
              <a:ext uri="{FF2B5EF4-FFF2-40B4-BE49-F238E27FC236}">
                <a16:creationId xmlns:a16="http://schemas.microsoft.com/office/drawing/2014/main" id="{97450E96-63B5-4549-9033-955B0F82281C}"/>
              </a:ext>
            </a:extLst>
          </p:cNvPr>
          <p:cNvSpPr/>
          <p:nvPr/>
        </p:nvSpPr>
        <p:spPr>
          <a:xfrm>
            <a:off x="10012680" y="4229100"/>
            <a:ext cx="5257800" cy="3970318"/>
          </a:xfrm>
          <a:prstGeom prst="rect">
            <a:avLst/>
          </a:prstGeom>
        </p:spPr>
        <p:txBody>
          <a:bodyPr wrap="square">
            <a:spAutoFit/>
          </a:bodyPr>
          <a:lstStyle/>
          <a:p>
            <a:r>
              <a:rPr lang="en-US" sz="2800" b="1" dirty="0">
                <a:latin typeface="HelveticaNeueLT Std Cn" panose="020B0506030502030204" pitchFamily="34" charset="0"/>
              </a:rPr>
              <a:t>Coordination with Illinois Department of Public Health (IDPH) &amp; Centers for Disease Control and Prevention (CDC)</a:t>
            </a:r>
          </a:p>
          <a:p>
            <a:endParaRPr lang="en-US" sz="2800" b="1" dirty="0">
              <a:latin typeface="HelveticaNeueLT Std Cn" panose="020B0506030502030204" pitchFamily="34" charset="0"/>
            </a:endParaRPr>
          </a:p>
          <a:p>
            <a:r>
              <a:rPr lang="en-US" sz="2800" b="1" dirty="0">
                <a:latin typeface="HelveticaNeueLT Std Cn" panose="020B0506030502030204" pitchFamily="34" charset="0"/>
              </a:rPr>
              <a:t>Coordination with local healthcare providers, Emergency Medical Services, hospitals, schools and businesses</a:t>
            </a:r>
          </a:p>
        </p:txBody>
      </p:sp>
    </p:spTree>
    <p:extLst>
      <p:ext uri="{BB962C8B-B14F-4D97-AF65-F5344CB8AC3E}">
        <p14:creationId xmlns:p14="http://schemas.microsoft.com/office/powerpoint/2010/main" val="612561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29279-587E-9D46-BBCD-01E53A9571FF}"/>
              </a:ext>
            </a:extLst>
          </p:cNvPr>
          <p:cNvSpPr/>
          <p:nvPr/>
        </p:nvSpPr>
        <p:spPr>
          <a:xfrm>
            <a:off x="9144001" y="2678"/>
            <a:ext cx="9144000" cy="10281645"/>
          </a:xfrm>
          <a:prstGeom prst="rect">
            <a:avLst/>
          </a:prstGeom>
          <a:solidFill>
            <a:srgbClr val="0065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2" name="Title 1"/>
          <p:cNvSpPr>
            <a:spLocks noGrp="1"/>
          </p:cNvSpPr>
          <p:nvPr>
            <p:ph type="title"/>
          </p:nvPr>
        </p:nvSpPr>
        <p:spPr>
          <a:xfrm>
            <a:off x="102254" y="424827"/>
            <a:ext cx="8839200" cy="603873"/>
          </a:xfrm>
        </p:spPr>
        <p:txBody>
          <a:bodyPr/>
          <a:lstStyle/>
          <a:p>
            <a:pPr algn="ctr"/>
            <a:r>
              <a:rPr lang="en-US" sz="4000" dirty="0">
                <a:solidFill>
                  <a:srgbClr val="F58025"/>
                </a:solidFill>
                <a:latin typeface="HelveticaNeueLT Std Blk" panose="020B0904020202020204" pitchFamily="34" charset="0"/>
              </a:rPr>
              <a:t>Prevention &amp; Treatment</a:t>
            </a:r>
          </a:p>
        </p:txBody>
      </p:sp>
      <p:sp>
        <p:nvSpPr>
          <p:cNvPr id="5" name="Rectangle 4"/>
          <p:cNvSpPr/>
          <p:nvPr/>
        </p:nvSpPr>
        <p:spPr>
          <a:xfrm>
            <a:off x="10854040" y="3028579"/>
            <a:ext cx="5727942" cy="1446550"/>
          </a:xfrm>
          <a:prstGeom prst="rect">
            <a:avLst/>
          </a:prstGeom>
        </p:spPr>
        <p:txBody>
          <a:bodyPr wrap="square">
            <a:spAutoFit/>
          </a:bodyPr>
          <a:lstStyle/>
          <a:p>
            <a:pPr algn="ctr"/>
            <a:r>
              <a:rPr lang="en-US" sz="4400" dirty="0">
                <a:solidFill>
                  <a:schemeClr val="bg1"/>
                </a:solidFill>
                <a:latin typeface="HelveticaNeueLT Std Blk" panose="020B0904020202020204" pitchFamily="34" charset="0"/>
              </a:rPr>
              <a:t>Prepare Your </a:t>
            </a:r>
            <a:br>
              <a:rPr lang="en-US" sz="4400" dirty="0">
                <a:solidFill>
                  <a:schemeClr val="bg1"/>
                </a:solidFill>
                <a:latin typeface="HelveticaNeueLT Std Blk" panose="020B0904020202020204" pitchFamily="34" charset="0"/>
              </a:rPr>
            </a:br>
            <a:r>
              <a:rPr lang="en-US" sz="4400" dirty="0">
                <a:solidFill>
                  <a:schemeClr val="bg1"/>
                </a:solidFill>
                <a:latin typeface="HelveticaNeueLT Std Blk" panose="020B0904020202020204" pitchFamily="34" charset="0"/>
              </a:rPr>
              <a:t>School Community</a:t>
            </a:r>
          </a:p>
        </p:txBody>
      </p:sp>
      <p:sp>
        <p:nvSpPr>
          <p:cNvPr id="6" name="Rectangle 5"/>
          <p:cNvSpPr/>
          <p:nvPr/>
        </p:nvSpPr>
        <p:spPr>
          <a:xfrm>
            <a:off x="10659081" y="6954022"/>
            <a:ext cx="6117861" cy="1569660"/>
          </a:xfrm>
          <a:prstGeom prst="rect">
            <a:avLst/>
          </a:prstGeom>
        </p:spPr>
        <p:txBody>
          <a:bodyPr wrap="square">
            <a:spAutoFit/>
          </a:bodyPr>
          <a:lstStyle/>
          <a:p>
            <a:pPr algn="ctr"/>
            <a:r>
              <a:rPr lang="en-US" sz="2400" dirty="0">
                <a:solidFill>
                  <a:schemeClr val="bg1"/>
                </a:solidFill>
                <a:latin typeface="HelveticaNeueLT Std Cn" panose="020B0506030502030204" pitchFamily="34" charset="0"/>
              </a:rPr>
              <a:t>Studies have shown that </a:t>
            </a:r>
            <a:r>
              <a:rPr lang="en-US" sz="2400" b="1" u="sng" dirty="0">
                <a:solidFill>
                  <a:schemeClr val="bg1"/>
                </a:solidFill>
                <a:latin typeface="HelveticaNeueLT Std Cn" panose="020B0506030502030204" pitchFamily="34" charset="0"/>
              </a:rPr>
              <a:t>early layered implementation of these interventions can reduce the community spread and impact </a:t>
            </a:r>
            <a:r>
              <a:rPr lang="en-US" sz="2400" dirty="0">
                <a:solidFill>
                  <a:schemeClr val="bg1"/>
                </a:solidFill>
                <a:latin typeface="HelveticaNeueLT Std Cn" panose="020B0506030502030204" pitchFamily="34" charset="0"/>
              </a:rPr>
              <a:t>of infectious pathogens.</a:t>
            </a:r>
            <a:endParaRPr lang="id-ID" sz="2400" dirty="0">
              <a:solidFill>
                <a:schemeClr val="bg1"/>
              </a:solidFill>
              <a:latin typeface="HelveticaNeueLT Std Cn" panose="020B0506030502030204" pitchFamily="34" charset="0"/>
            </a:endParaRPr>
          </a:p>
        </p:txBody>
      </p:sp>
      <p:sp>
        <p:nvSpPr>
          <p:cNvPr id="8" name="Rectangle 7"/>
          <p:cNvSpPr/>
          <p:nvPr/>
        </p:nvSpPr>
        <p:spPr>
          <a:xfrm>
            <a:off x="10403185" y="5286602"/>
            <a:ext cx="6629652" cy="1199944"/>
          </a:xfrm>
          <a:prstGeom prst="rect">
            <a:avLst/>
          </a:prstGeom>
        </p:spPr>
        <p:txBody>
          <a:bodyPr wrap="square">
            <a:spAutoFit/>
          </a:bodyPr>
          <a:lstStyle/>
          <a:p>
            <a:pPr algn="ctr"/>
            <a:r>
              <a:rPr lang="en-US" sz="2399" b="1" dirty="0">
                <a:solidFill>
                  <a:schemeClr val="accent2"/>
                </a:solidFill>
                <a:latin typeface="HelveticaNeueLT Std" panose="020B0604020202020204" pitchFamily="34" charset="0"/>
              </a:rPr>
              <a:t>CDC has developed recommendations for preventing the spread of viruses in communities.</a:t>
            </a:r>
            <a:endParaRPr lang="id-ID" sz="2399" b="1" dirty="0">
              <a:solidFill>
                <a:schemeClr val="accent2"/>
              </a:solidFill>
              <a:latin typeface="HelveticaNeueLT Std" panose="020B0604020202020204" pitchFamily="34" charset="0"/>
            </a:endParaRPr>
          </a:p>
        </p:txBody>
      </p:sp>
      <p:pic>
        <p:nvPicPr>
          <p:cNvPr id="10" name="Picture 9">
            <a:extLst>
              <a:ext uri="{FF2B5EF4-FFF2-40B4-BE49-F238E27FC236}">
                <a16:creationId xmlns:a16="http://schemas.microsoft.com/office/drawing/2014/main" id="{A6A4A842-2B4A-43DE-B85F-55EC5EFC3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45" y="2857500"/>
            <a:ext cx="3710860" cy="6449937"/>
          </a:xfrm>
          <a:prstGeom prst="rect">
            <a:avLst/>
          </a:prstGeom>
        </p:spPr>
      </p:pic>
      <p:sp>
        <p:nvSpPr>
          <p:cNvPr id="12" name="TextBox 11">
            <a:extLst>
              <a:ext uri="{FF2B5EF4-FFF2-40B4-BE49-F238E27FC236}">
                <a16:creationId xmlns:a16="http://schemas.microsoft.com/office/drawing/2014/main" id="{9F20AE2C-80B4-45E4-9B1E-760D5E6F911E}"/>
              </a:ext>
            </a:extLst>
          </p:cNvPr>
          <p:cNvSpPr txBox="1"/>
          <p:nvPr/>
        </p:nvSpPr>
        <p:spPr>
          <a:xfrm>
            <a:off x="102254" y="9677507"/>
            <a:ext cx="8129306" cy="369332"/>
          </a:xfrm>
          <a:prstGeom prst="rect">
            <a:avLst/>
          </a:prstGeom>
          <a:noFill/>
        </p:spPr>
        <p:txBody>
          <a:bodyPr wrap="square" rtlCol="0">
            <a:spAutoFit/>
          </a:bodyPr>
          <a:lstStyle/>
          <a:p>
            <a:r>
              <a:rPr lang="en-US" sz="900" dirty="0"/>
              <a:t>Source:  CDC - Get Your School Ready for Pandemic Flu August 2017</a:t>
            </a:r>
          </a:p>
          <a:p>
            <a:r>
              <a:rPr lang="en-US" sz="900" dirty="0">
                <a:hlinkClick r:id="rId4"/>
              </a:rPr>
              <a:t>https://www.cdc.gov/coronavirus/2019-ncov/about/prevention-treatment.html</a:t>
            </a:r>
            <a:endParaRPr lang="en-US" sz="900" dirty="0"/>
          </a:p>
        </p:txBody>
      </p:sp>
      <p:sp>
        <p:nvSpPr>
          <p:cNvPr id="15" name="Rectangle 14">
            <a:extLst>
              <a:ext uri="{FF2B5EF4-FFF2-40B4-BE49-F238E27FC236}">
                <a16:creationId xmlns:a16="http://schemas.microsoft.com/office/drawing/2014/main" id="{6333CD50-1853-4C12-8D6C-F3B9343D806C}"/>
              </a:ext>
            </a:extLst>
          </p:cNvPr>
          <p:cNvSpPr/>
          <p:nvPr/>
        </p:nvSpPr>
        <p:spPr>
          <a:xfrm>
            <a:off x="359850" y="1257300"/>
            <a:ext cx="8404456" cy="1631216"/>
          </a:xfrm>
          <a:prstGeom prst="rect">
            <a:avLst/>
          </a:prstGeom>
        </p:spPr>
        <p:txBody>
          <a:bodyPr wrap="square">
            <a:spAutoFit/>
          </a:bodyPr>
          <a:lstStyle/>
          <a:p>
            <a:pPr algn="ctr"/>
            <a:r>
              <a:rPr lang="en-US" sz="2000" dirty="0">
                <a:latin typeface="Helvetica LT Std Cond" panose="020B0506020202030204" pitchFamily="34" charset="0"/>
              </a:rPr>
              <a:t>There is currently no vaccine or specific antiviral treatment for COVID-19. </a:t>
            </a:r>
            <a:br>
              <a:rPr lang="en-US" sz="2000" dirty="0">
                <a:latin typeface="Helvetica LT Std Cond" panose="020B0506020202030204" pitchFamily="34" charset="0"/>
              </a:rPr>
            </a:br>
            <a:r>
              <a:rPr lang="en-US" sz="2000" dirty="0">
                <a:latin typeface="Helvetica LT Std Cond" panose="020B0506020202030204" pitchFamily="34" charset="0"/>
              </a:rPr>
              <a:t>Non-Pharmaceutical Interventions (NPIs) can help slow the spread.</a:t>
            </a:r>
            <a:endParaRPr lang="en-US" sz="2000" dirty="0">
              <a:solidFill>
                <a:srgbClr val="292B6E"/>
              </a:solidFill>
              <a:latin typeface="Helvetica LT Std Cond" panose="020B0506020202030204" pitchFamily="34" charset="0"/>
            </a:endParaRPr>
          </a:p>
          <a:p>
            <a:pPr algn="ctr"/>
            <a:endParaRPr lang="en-US" sz="2000" dirty="0">
              <a:latin typeface="Helvetica LT Std Cond" panose="020B0506020202030204" pitchFamily="34" charset="0"/>
            </a:endParaRPr>
          </a:p>
          <a:p>
            <a:pPr algn="ctr"/>
            <a:r>
              <a:rPr lang="en-US" sz="2000" dirty="0">
                <a:latin typeface="Helvetica LT Std Cond" panose="020B0506020202030204" pitchFamily="34" charset="0"/>
              </a:rPr>
              <a:t>These measures might be </a:t>
            </a:r>
            <a:r>
              <a:rPr lang="en-US" sz="2000" b="1" dirty="0">
                <a:latin typeface="Helvetica LT Std Cond" panose="020B0506020202030204" pitchFamily="34" charset="0"/>
              </a:rPr>
              <a:t>critical to avert widespread COVID-19 transmission</a:t>
            </a:r>
            <a:r>
              <a:rPr lang="en-US" sz="2000" dirty="0">
                <a:latin typeface="Helvetica LT Std Cond" panose="020B0506020202030204" pitchFamily="34" charset="0"/>
              </a:rPr>
              <a:t>.</a:t>
            </a:r>
          </a:p>
          <a:p>
            <a:pPr algn="ctr"/>
            <a:endParaRPr lang="en-US" sz="2000" dirty="0">
              <a:latin typeface="Helvetica LT Std Cond" panose="020B0506020202030204" pitchFamily="34" charset="0"/>
            </a:endParaRPr>
          </a:p>
        </p:txBody>
      </p:sp>
      <p:pic>
        <p:nvPicPr>
          <p:cNvPr id="19" name="Picture 18">
            <a:extLst>
              <a:ext uri="{FF2B5EF4-FFF2-40B4-BE49-F238E27FC236}">
                <a16:creationId xmlns:a16="http://schemas.microsoft.com/office/drawing/2014/main" id="{A62DEC7E-746F-4120-9BEF-070787254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857" y="2857500"/>
            <a:ext cx="3715381" cy="6449937"/>
          </a:xfrm>
          <a:prstGeom prst="rect">
            <a:avLst/>
          </a:prstGeom>
        </p:spPr>
      </p:pic>
      <p:cxnSp>
        <p:nvCxnSpPr>
          <p:cNvPr id="16" name="Straight Connector 15">
            <a:extLst>
              <a:ext uri="{FF2B5EF4-FFF2-40B4-BE49-F238E27FC236}">
                <a16:creationId xmlns:a16="http://schemas.microsoft.com/office/drawing/2014/main" id="{F01BCC72-A371-4420-96B5-DEBA52C1006C}"/>
              </a:ext>
            </a:extLst>
          </p:cNvPr>
          <p:cNvCxnSpPr>
            <a:cxnSpLocks/>
          </p:cNvCxnSpPr>
          <p:nvPr/>
        </p:nvCxnSpPr>
        <p:spPr>
          <a:xfrm>
            <a:off x="10396961" y="4838700"/>
            <a:ext cx="6642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900B9550-AF2F-4870-84A0-875A05E3F8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53102" y="424827"/>
            <a:ext cx="4529819" cy="2604911"/>
          </a:xfrm>
          <a:prstGeom prst="rect">
            <a:avLst/>
          </a:prstGeom>
        </p:spPr>
      </p:pic>
      <p:cxnSp>
        <p:nvCxnSpPr>
          <p:cNvPr id="7" name="Straight Connector 6">
            <a:extLst>
              <a:ext uri="{FF2B5EF4-FFF2-40B4-BE49-F238E27FC236}">
                <a16:creationId xmlns:a16="http://schemas.microsoft.com/office/drawing/2014/main" id="{D0566F2A-D713-4803-B75E-99B0230E7B84}"/>
              </a:ext>
            </a:extLst>
          </p:cNvPr>
          <p:cNvCxnSpPr/>
          <p:nvPr/>
        </p:nvCxnSpPr>
        <p:spPr>
          <a:xfrm>
            <a:off x="3352800" y="4914900"/>
            <a:ext cx="76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7851F1-F194-45A5-8A17-928E50E39BA9}"/>
              </a:ext>
            </a:extLst>
          </p:cNvPr>
          <p:cNvCxnSpPr>
            <a:cxnSpLocks/>
          </p:cNvCxnSpPr>
          <p:nvPr/>
        </p:nvCxnSpPr>
        <p:spPr>
          <a:xfrm>
            <a:off x="1752600" y="5067300"/>
            <a:ext cx="2362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347191-6DB7-4B9B-9E21-C7AEBA4B9EDF}"/>
              </a:ext>
            </a:extLst>
          </p:cNvPr>
          <p:cNvCxnSpPr>
            <a:cxnSpLocks/>
          </p:cNvCxnSpPr>
          <p:nvPr/>
        </p:nvCxnSpPr>
        <p:spPr>
          <a:xfrm>
            <a:off x="1752600" y="5286602"/>
            <a:ext cx="2362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DE19F4-630D-4390-9CD4-E28CBA41FB4D}"/>
              </a:ext>
            </a:extLst>
          </p:cNvPr>
          <p:cNvCxnSpPr>
            <a:cxnSpLocks/>
          </p:cNvCxnSpPr>
          <p:nvPr/>
        </p:nvCxnSpPr>
        <p:spPr>
          <a:xfrm>
            <a:off x="1732175" y="5448300"/>
            <a:ext cx="16968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4BC952-38F7-4F9E-B731-41EBC6540636}"/>
              </a:ext>
            </a:extLst>
          </p:cNvPr>
          <p:cNvCxnSpPr>
            <a:cxnSpLocks/>
          </p:cNvCxnSpPr>
          <p:nvPr/>
        </p:nvCxnSpPr>
        <p:spPr>
          <a:xfrm>
            <a:off x="1732175" y="5648619"/>
            <a:ext cx="18492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011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3" name="TextBox 12">
            <a:extLst>
              <a:ext uri="{FF2B5EF4-FFF2-40B4-BE49-F238E27FC236}">
                <a16:creationId xmlns:a16="http://schemas.microsoft.com/office/drawing/2014/main" id="{A172D646-AD2E-42FF-9F43-7294BDA91F45}"/>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Update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2" name="TextBox 1">
            <a:extLst>
              <a:ext uri="{FF2B5EF4-FFF2-40B4-BE49-F238E27FC236}">
                <a16:creationId xmlns:a16="http://schemas.microsoft.com/office/drawing/2014/main" id="{30D13B47-8154-4810-8C8B-F6D6787D3E4F}"/>
              </a:ext>
            </a:extLst>
          </p:cNvPr>
          <p:cNvSpPr txBox="1"/>
          <p:nvPr/>
        </p:nvSpPr>
        <p:spPr>
          <a:xfrm>
            <a:off x="2819400" y="-1914750"/>
            <a:ext cx="14447520" cy="1333500"/>
          </a:xfrm>
          <a:prstGeom prst="rect">
            <a:avLst/>
          </a:prstGeom>
          <a:noFill/>
        </p:spPr>
        <p:txBody>
          <a:bodyPr wrap="square" lIns="0" tIns="0" rIns="0" bIns="0" rtlCol="0" anchor="ctr" anchorCtr="0">
            <a:noAutofit/>
          </a:bodyPr>
          <a:lstStyle/>
          <a:p>
            <a:r>
              <a:rPr lang="en-US" sz="4800" dirty="0">
                <a:solidFill>
                  <a:srgbClr val="F58025"/>
                </a:solidFill>
                <a:latin typeface="HelveticaNeueLT Std Blk" panose="020B0904020202020204" pitchFamily="34" charset="0"/>
              </a:rPr>
              <a:t>COVID-19:</a:t>
            </a:r>
            <a:r>
              <a:rPr lang="en-US" sz="4800" spc="-50" dirty="0">
                <a:solidFill>
                  <a:schemeClr val="bg1"/>
                </a:solidFill>
                <a:latin typeface="HelveticaNeueLT Std Med" panose="020B0604020202020204" pitchFamily="34" charset="0"/>
              </a:rPr>
              <a:t> </a:t>
            </a:r>
            <a:r>
              <a:rPr lang="en-US" sz="4800" spc="-50" dirty="0">
                <a:solidFill>
                  <a:schemeClr val="bg1"/>
                </a:solidFill>
                <a:latin typeface="HelveticaNeueLT Std Blk" panose="020B0904020202020204" pitchFamily="34" charset="0"/>
              </a:rPr>
              <a:t>SCHOOL GUIDANCE</a:t>
            </a:r>
          </a:p>
        </p:txBody>
      </p:sp>
      <p:sp>
        <p:nvSpPr>
          <p:cNvPr id="3" name="Rectangle 2">
            <a:extLst>
              <a:ext uri="{FF2B5EF4-FFF2-40B4-BE49-F238E27FC236}">
                <a16:creationId xmlns:a16="http://schemas.microsoft.com/office/drawing/2014/main" id="{54E41741-4D7F-4F25-9A57-6ADDA2E5A9F2}"/>
              </a:ext>
            </a:extLst>
          </p:cNvPr>
          <p:cNvSpPr/>
          <p:nvPr/>
        </p:nvSpPr>
        <p:spPr>
          <a:xfrm>
            <a:off x="2280130" y="4320265"/>
            <a:ext cx="5562600" cy="3076676"/>
          </a:xfrm>
          <a:prstGeom prst="rect">
            <a:avLst/>
          </a:prstGeom>
        </p:spPr>
        <p:txBody>
          <a:bodyPr wrap="square">
            <a:spAutoFit/>
          </a:bodyPr>
          <a:lstStyle/>
          <a:p>
            <a:r>
              <a:rPr lang="en-US" sz="2000" dirty="0">
                <a:latin typeface="HelveticaNeueLT Std Cn" panose="020B0506030502030204" pitchFamily="34" charset="0"/>
              </a:rPr>
              <a:t>As of 2/28/20:</a:t>
            </a:r>
          </a:p>
          <a:p>
            <a:r>
              <a:rPr lang="en-US" sz="3200" b="1" dirty="0">
                <a:solidFill>
                  <a:srgbClr val="0065A4"/>
                </a:solidFill>
                <a:latin typeface="HelveticaNeueLT Std Cn" panose="020B0506030502030204" pitchFamily="34" charset="0"/>
              </a:rPr>
              <a:t>IDPH </a:t>
            </a:r>
            <a:r>
              <a:rPr lang="en-US" sz="3200" b="1" u="sng" dirty="0">
                <a:solidFill>
                  <a:srgbClr val="C00000"/>
                </a:solidFill>
                <a:latin typeface="HelveticaNeueLT Std Cn" panose="020B0506030502030204" pitchFamily="34" charset="0"/>
              </a:rPr>
              <a:t>does NOT</a:t>
            </a:r>
            <a:r>
              <a:rPr lang="en-US" sz="3200" b="1" dirty="0">
                <a:solidFill>
                  <a:srgbClr val="C00000"/>
                </a:solidFill>
                <a:latin typeface="HelveticaNeueLT Std Cn" panose="020B0506030502030204" pitchFamily="34" charset="0"/>
              </a:rPr>
              <a:t> </a:t>
            </a:r>
            <a:r>
              <a:rPr lang="en-US" sz="3200" b="1" dirty="0">
                <a:solidFill>
                  <a:srgbClr val="0065A4"/>
                </a:solidFill>
                <a:latin typeface="HelveticaNeueLT Std Cn" panose="020B0506030502030204" pitchFamily="34" charset="0"/>
              </a:rPr>
              <a:t>recommend: </a:t>
            </a:r>
          </a:p>
          <a:p>
            <a:pPr marL="800100" lvl="1" indent="-342900">
              <a:lnSpc>
                <a:spcPct val="150000"/>
              </a:lnSpc>
              <a:buFont typeface="Wingdings" panose="05000000000000000000" pitchFamily="2" charset="2"/>
              <a:buChar char="§"/>
            </a:pPr>
            <a:r>
              <a:rPr lang="en-US" sz="3200" dirty="0">
                <a:latin typeface="HelveticaNeueLT Std Cn" panose="020B0506030502030204" pitchFamily="34" charset="0"/>
              </a:rPr>
              <a:t>the use of masks or gloves</a:t>
            </a:r>
          </a:p>
          <a:p>
            <a:pPr marL="800100" lvl="1" indent="-342900">
              <a:lnSpc>
                <a:spcPct val="150000"/>
              </a:lnSpc>
              <a:buFont typeface="Wingdings" panose="05000000000000000000" pitchFamily="2" charset="2"/>
              <a:buChar char="§"/>
            </a:pPr>
            <a:r>
              <a:rPr lang="en-US" sz="3200" dirty="0">
                <a:latin typeface="HelveticaNeueLT Std Cn" panose="020B0506030502030204" pitchFamily="34" charset="0"/>
              </a:rPr>
              <a:t>cancelling mass gatherings</a:t>
            </a:r>
          </a:p>
          <a:p>
            <a:pPr marL="800100" lvl="1" indent="-342900">
              <a:lnSpc>
                <a:spcPct val="150000"/>
              </a:lnSpc>
              <a:buFont typeface="Wingdings" panose="05000000000000000000" pitchFamily="2" charset="2"/>
              <a:buChar char="§"/>
            </a:pPr>
            <a:r>
              <a:rPr lang="en-US" sz="3200" dirty="0">
                <a:latin typeface="HelveticaNeueLT Std Cn" panose="020B0506030502030204" pitchFamily="34" charset="0"/>
              </a:rPr>
              <a:t>cancelling classes</a:t>
            </a:r>
          </a:p>
        </p:txBody>
      </p:sp>
      <p:sp>
        <p:nvSpPr>
          <p:cNvPr id="10" name="Rectangle 9">
            <a:extLst>
              <a:ext uri="{FF2B5EF4-FFF2-40B4-BE49-F238E27FC236}">
                <a16:creationId xmlns:a16="http://schemas.microsoft.com/office/drawing/2014/main" id="{7443C751-ABED-4A27-9AC6-721721F89467}"/>
              </a:ext>
            </a:extLst>
          </p:cNvPr>
          <p:cNvSpPr/>
          <p:nvPr/>
        </p:nvSpPr>
        <p:spPr>
          <a:xfrm>
            <a:off x="2269970" y="3099199"/>
            <a:ext cx="13748059" cy="707886"/>
          </a:xfrm>
          <a:prstGeom prst="rect">
            <a:avLst/>
          </a:prstGeom>
        </p:spPr>
        <p:txBody>
          <a:bodyPr wrap="none">
            <a:spAutoFit/>
          </a:bodyPr>
          <a:lstStyle/>
          <a:p>
            <a:r>
              <a:rPr lang="en-US" sz="4000" dirty="0">
                <a:solidFill>
                  <a:srgbClr val="0065A4"/>
                </a:solidFill>
                <a:latin typeface="HelveticaNeueLT Std Blk" panose="020B0904020202020204" pitchFamily="34" charset="0"/>
              </a:rPr>
              <a:t>Guidance for Illinois Students Regarding COVID-19</a:t>
            </a:r>
          </a:p>
        </p:txBody>
      </p:sp>
      <p:sp>
        <p:nvSpPr>
          <p:cNvPr id="5" name="Rectangle 4">
            <a:extLst>
              <a:ext uri="{FF2B5EF4-FFF2-40B4-BE49-F238E27FC236}">
                <a16:creationId xmlns:a16="http://schemas.microsoft.com/office/drawing/2014/main" id="{B7355AAD-3C56-4C1B-B765-199F39DFA321}"/>
              </a:ext>
            </a:extLst>
          </p:cNvPr>
          <p:cNvSpPr/>
          <p:nvPr/>
        </p:nvSpPr>
        <p:spPr>
          <a:xfrm>
            <a:off x="8223732" y="4417957"/>
            <a:ext cx="7772399" cy="3749744"/>
          </a:xfrm>
          <a:prstGeom prst="rect">
            <a:avLst/>
          </a:prstGeom>
        </p:spPr>
        <p:txBody>
          <a:bodyPr wrap="square">
            <a:spAutoFit/>
          </a:bodyPr>
          <a:lstStyle/>
          <a:p>
            <a:pPr>
              <a:lnSpc>
                <a:spcPts val="2500"/>
              </a:lnSpc>
            </a:pPr>
            <a:r>
              <a:rPr lang="en-US" sz="3200" b="1" dirty="0">
                <a:solidFill>
                  <a:srgbClr val="0065A4"/>
                </a:solidFill>
                <a:latin typeface="HelveticaNeueLT Std Cn" panose="020B0506030502030204" pitchFamily="34" charset="0"/>
              </a:rPr>
              <a:t>Are any special cleaning procedures needed?</a:t>
            </a:r>
            <a:br>
              <a:rPr lang="en-US" sz="3200" b="1" dirty="0">
                <a:solidFill>
                  <a:srgbClr val="0065A4"/>
                </a:solidFill>
                <a:latin typeface="HelveticaNeueLT Std Cn" panose="020B0506030502030204" pitchFamily="34" charset="0"/>
              </a:rPr>
            </a:br>
            <a:r>
              <a:rPr lang="en-US" sz="3200" b="1" dirty="0">
                <a:solidFill>
                  <a:srgbClr val="0065A4"/>
                </a:solidFill>
                <a:latin typeface="HelveticaNeueLT Std Cn" panose="020B0506030502030204" pitchFamily="34" charset="0"/>
              </a:rPr>
              <a:t> </a:t>
            </a:r>
          </a:p>
          <a:p>
            <a:pPr marL="342900" indent="-342900">
              <a:buFont typeface="Wingdings" panose="05000000000000000000" pitchFamily="2" charset="2"/>
              <a:buChar char="§"/>
            </a:pPr>
            <a:r>
              <a:rPr lang="en-US" sz="2800" dirty="0">
                <a:latin typeface="HelveticaNeueLT Std Cn" panose="020B0506030502030204" pitchFamily="34" charset="0"/>
              </a:rPr>
              <a:t>At this time, </a:t>
            </a:r>
            <a:r>
              <a:rPr lang="en-US" sz="2800" b="1" dirty="0">
                <a:latin typeface="HelveticaNeueLT Std Cn" panose="020B0506030502030204" pitchFamily="34" charset="0"/>
              </a:rPr>
              <a:t>no special sanitizing processes beyond routine cleaning are necessary or recommended </a:t>
            </a:r>
            <a:r>
              <a:rPr lang="en-US" sz="2800" dirty="0">
                <a:latin typeface="HelveticaNeueLT Std Cn" panose="020B0506030502030204" pitchFamily="34" charset="0"/>
              </a:rPr>
              <a:t>to slow the spread of respiratory illness. Schools should follow standard processes for routine cleaning and disinfecting with an EPA-registered product. General infection control guidance is available at </a:t>
            </a:r>
            <a:r>
              <a:rPr lang="en-US" sz="2800" b="1" dirty="0">
                <a:latin typeface="HelveticaNeueLT Std Cn" panose="020B0506030502030204" pitchFamily="34" charset="0"/>
                <a:hlinkClick r:id="rId3"/>
              </a:rPr>
              <a:t>www.cdc.gov/infectioncontrol</a:t>
            </a:r>
            <a:r>
              <a:rPr lang="en-US" sz="2800" b="1" dirty="0">
                <a:latin typeface="HelveticaNeueLT Std Cn" panose="020B0506030502030204" pitchFamily="34" charset="0"/>
              </a:rPr>
              <a:t>. </a:t>
            </a:r>
          </a:p>
        </p:txBody>
      </p:sp>
      <p:sp>
        <p:nvSpPr>
          <p:cNvPr id="11" name="TextBox 10">
            <a:extLst>
              <a:ext uri="{FF2B5EF4-FFF2-40B4-BE49-F238E27FC236}">
                <a16:creationId xmlns:a16="http://schemas.microsoft.com/office/drawing/2014/main" id="{7D439BE3-EDCA-4A0B-AE51-9B156474233A}"/>
              </a:ext>
            </a:extLst>
          </p:cNvPr>
          <p:cNvSpPr txBox="1"/>
          <p:nvPr/>
        </p:nvSpPr>
        <p:spPr>
          <a:xfrm>
            <a:off x="2628900" y="9017518"/>
            <a:ext cx="8762999" cy="261610"/>
          </a:xfrm>
          <a:prstGeom prst="rect">
            <a:avLst/>
          </a:prstGeom>
          <a:noFill/>
        </p:spPr>
        <p:txBody>
          <a:bodyPr wrap="square" rtlCol="0">
            <a:spAutoFit/>
          </a:bodyPr>
          <a:lstStyle/>
          <a:p>
            <a:r>
              <a:rPr lang="en-US" sz="1100" dirty="0">
                <a:hlinkClick r:id="rId4"/>
              </a:rPr>
              <a:t>http://www.dph.illinois.gov/sites/default/files/publications/2019-nCoV%20Guidance%20for%20K-12%20Schools%2002.19.2020%20IDPH.pdf</a:t>
            </a:r>
            <a:endParaRPr lang="en-US" sz="1100" dirty="0"/>
          </a:p>
        </p:txBody>
      </p:sp>
      <p:sp>
        <p:nvSpPr>
          <p:cNvPr id="12" name="TextBox 11">
            <a:extLst>
              <a:ext uri="{FF2B5EF4-FFF2-40B4-BE49-F238E27FC236}">
                <a16:creationId xmlns:a16="http://schemas.microsoft.com/office/drawing/2014/main" id="{503B30EC-CFAE-4C21-BEB0-F7FF8AEF184B}"/>
              </a:ext>
            </a:extLst>
          </p:cNvPr>
          <p:cNvSpPr txBox="1"/>
          <p:nvPr/>
        </p:nvSpPr>
        <p:spPr>
          <a:xfrm>
            <a:off x="180340" y="9030445"/>
            <a:ext cx="2448560" cy="253916"/>
          </a:xfrm>
          <a:prstGeom prst="rect">
            <a:avLst/>
          </a:prstGeom>
          <a:noFill/>
        </p:spPr>
        <p:txBody>
          <a:bodyPr wrap="square" rtlCol="0">
            <a:spAutoFit/>
          </a:bodyPr>
          <a:lstStyle/>
          <a:p>
            <a:r>
              <a:rPr lang="en-US" sz="1050" dirty="0"/>
              <a:t>Source: IDPH Guidance Issued 2/5/2020</a:t>
            </a:r>
          </a:p>
        </p:txBody>
      </p:sp>
    </p:spTree>
    <p:extLst>
      <p:ext uri="{BB962C8B-B14F-4D97-AF65-F5344CB8AC3E}">
        <p14:creationId xmlns:p14="http://schemas.microsoft.com/office/powerpoint/2010/main" val="300439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6415B1-473C-4857-89BE-733122D5E9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8287998" cy="10286999"/>
          </a:xfrm>
          <a:prstGeom prst="rect">
            <a:avLst/>
          </a:prstGeom>
        </p:spPr>
      </p:pic>
      <p:sp>
        <p:nvSpPr>
          <p:cNvPr id="5" name="Rectangle 4">
            <a:extLst>
              <a:ext uri="{FF2B5EF4-FFF2-40B4-BE49-F238E27FC236}">
                <a16:creationId xmlns:a16="http://schemas.microsoft.com/office/drawing/2014/main" id="{2EB30F54-C507-4D46-BC79-6B404EA4D44E}"/>
              </a:ext>
            </a:extLst>
          </p:cNvPr>
          <p:cNvSpPr/>
          <p:nvPr/>
        </p:nvSpPr>
        <p:spPr>
          <a:xfrm>
            <a:off x="1905000" y="5753100"/>
            <a:ext cx="13719718" cy="1631216"/>
          </a:xfrm>
          <a:prstGeom prst="rect">
            <a:avLst/>
          </a:prstGeom>
        </p:spPr>
        <p:txBody>
          <a:bodyPr wrap="none">
            <a:spAutoFit/>
          </a:bodyPr>
          <a:lstStyle/>
          <a:p>
            <a:pPr algn="ctr"/>
            <a:r>
              <a:rPr lang="en-US" sz="6000" dirty="0">
                <a:solidFill>
                  <a:schemeClr val="bg1"/>
                </a:solidFill>
                <a:latin typeface="Helvetica LT Std Black" panose="020B0904030502020204" pitchFamily="34" charset="0"/>
              </a:rPr>
              <a:t>Prepare Your School Community</a:t>
            </a:r>
          </a:p>
          <a:p>
            <a:endParaRPr lang="en-US" sz="4000" b="1" dirty="0">
              <a:solidFill>
                <a:schemeClr val="bg1"/>
              </a:solidFill>
              <a:latin typeface="HelveticaNeueLT Std" panose="020B0604020202020204" pitchFamily="34" charset="0"/>
            </a:endParaRPr>
          </a:p>
        </p:txBody>
      </p:sp>
      <p:sp>
        <p:nvSpPr>
          <p:cNvPr id="4" name="Rectangle 3">
            <a:extLst>
              <a:ext uri="{FF2B5EF4-FFF2-40B4-BE49-F238E27FC236}">
                <a16:creationId xmlns:a16="http://schemas.microsoft.com/office/drawing/2014/main" id="{194C46B9-A913-4B75-B1DC-C3FBEEB35220}"/>
              </a:ext>
            </a:extLst>
          </p:cNvPr>
          <p:cNvSpPr/>
          <p:nvPr/>
        </p:nvSpPr>
        <p:spPr>
          <a:xfrm>
            <a:off x="3696630" y="7200900"/>
            <a:ext cx="10136459" cy="816827"/>
          </a:xfrm>
          <a:prstGeom prst="rect">
            <a:avLst/>
          </a:prstGeom>
        </p:spPr>
        <p:txBody>
          <a:bodyPr wrap="square">
            <a:spAutoFit/>
          </a:bodyPr>
          <a:lstStyle/>
          <a:p>
            <a:pPr marL="457200" indent="-457200" algn="ctr">
              <a:lnSpc>
                <a:spcPct val="150000"/>
              </a:lnSpc>
              <a:buFont typeface="Wingdings" panose="05000000000000000000" pitchFamily="2" charset="2"/>
              <a:buChar char="ü"/>
            </a:pPr>
            <a:r>
              <a:rPr lang="en-US" sz="3600" b="1" dirty="0">
                <a:solidFill>
                  <a:schemeClr val="accent2"/>
                </a:solidFill>
                <a:latin typeface="HelveticaNeueLT Std" panose="020B0604020202020204" pitchFamily="34" charset="0"/>
              </a:rPr>
              <a:t>Keep Schools Safe, Open and Operational.</a:t>
            </a:r>
            <a:endParaRPr lang="id-ID" sz="3600" b="1" dirty="0">
              <a:solidFill>
                <a:schemeClr val="accent2"/>
              </a:solidFill>
              <a:latin typeface="HelveticaNeueLT Std" panose="020B0604020202020204" pitchFamily="34" charset="0"/>
            </a:endParaRPr>
          </a:p>
        </p:txBody>
      </p:sp>
    </p:spTree>
    <p:extLst>
      <p:ext uri="{BB962C8B-B14F-4D97-AF65-F5344CB8AC3E}">
        <p14:creationId xmlns:p14="http://schemas.microsoft.com/office/powerpoint/2010/main" val="335579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2" name="TextBox 1">
            <a:extLst>
              <a:ext uri="{FF2B5EF4-FFF2-40B4-BE49-F238E27FC236}">
                <a16:creationId xmlns:a16="http://schemas.microsoft.com/office/drawing/2014/main" id="{30D13B47-8154-4810-8C8B-F6D6787D3E4F}"/>
              </a:ext>
            </a:extLst>
          </p:cNvPr>
          <p:cNvSpPr txBox="1"/>
          <p:nvPr/>
        </p:nvSpPr>
        <p:spPr>
          <a:xfrm>
            <a:off x="2819400" y="-1914750"/>
            <a:ext cx="14447520" cy="1333500"/>
          </a:xfrm>
          <a:prstGeom prst="rect">
            <a:avLst/>
          </a:prstGeom>
          <a:noFill/>
        </p:spPr>
        <p:txBody>
          <a:bodyPr wrap="square" lIns="0" tIns="0" rIns="0" bIns="0" rtlCol="0" anchor="ctr" anchorCtr="0">
            <a:noAutofit/>
          </a:bodyPr>
          <a:lstStyle/>
          <a:p>
            <a:r>
              <a:rPr lang="en-US" sz="4800" dirty="0">
                <a:solidFill>
                  <a:srgbClr val="F58025"/>
                </a:solidFill>
                <a:latin typeface="HelveticaNeueLT Std Blk" panose="020B0904020202020204" pitchFamily="34" charset="0"/>
              </a:rPr>
              <a:t>COVID-19:</a:t>
            </a:r>
            <a:r>
              <a:rPr lang="en-US" sz="4800" spc="-50" dirty="0">
                <a:solidFill>
                  <a:schemeClr val="bg1"/>
                </a:solidFill>
                <a:latin typeface="HelveticaNeueLT Std Med" panose="020B0604020202020204" pitchFamily="34" charset="0"/>
              </a:rPr>
              <a:t> </a:t>
            </a:r>
            <a:r>
              <a:rPr lang="en-US" sz="4800" spc="-50" dirty="0">
                <a:solidFill>
                  <a:schemeClr val="bg1"/>
                </a:solidFill>
                <a:latin typeface="HelveticaNeueLT Std Blk" panose="020B0904020202020204" pitchFamily="34" charset="0"/>
              </a:rPr>
              <a:t>SCHOOL GUIDANCE</a:t>
            </a:r>
          </a:p>
        </p:txBody>
      </p:sp>
      <p:sp>
        <p:nvSpPr>
          <p:cNvPr id="10" name="Rectangle 9">
            <a:extLst>
              <a:ext uri="{FF2B5EF4-FFF2-40B4-BE49-F238E27FC236}">
                <a16:creationId xmlns:a16="http://schemas.microsoft.com/office/drawing/2014/main" id="{7B4D3627-76BD-4B19-9ACF-F9E453C2ADAB}"/>
              </a:ext>
            </a:extLst>
          </p:cNvPr>
          <p:cNvSpPr/>
          <p:nvPr/>
        </p:nvSpPr>
        <p:spPr>
          <a:xfrm>
            <a:off x="533400" y="774357"/>
            <a:ext cx="11506200" cy="707886"/>
          </a:xfrm>
          <a:prstGeom prst="rect">
            <a:avLst/>
          </a:prstGeom>
        </p:spPr>
        <p:txBody>
          <a:bodyPr wrap="square">
            <a:spAutoFit/>
          </a:bodyPr>
          <a:lstStyle/>
          <a:p>
            <a:r>
              <a:rPr lang="en-US" sz="4000" dirty="0">
                <a:solidFill>
                  <a:schemeClr val="bg1"/>
                </a:solidFill>
                <a:latin typeface="Helvetica LT Std Black" panose="020B0904030502020204" pitchFamily="34" charset="0"/>
              </a:rPr>
              <a:t>Public Health Guidance for Schools</a:t>
            </a:r>
          </a:p>
        </p:txBody>
      </p:sp>
      <p:sp>
        <p:nvSpPr>
          <p:cNvPr id="6" name="TextBox 5">
            <a:extLst>
              <a:ext uri="{FF2B5EF4-FFF2-40B4-BE49-F238E27FC236}">
                <a16:creationId xmlns:a16="http://schemas.microsoft.com/office/drawing/2014/main" id="{E7EA8547-D53C-4E3E-A3D1-01A4FCFF0469}"/>
              </a:ext>
            </a:extLst>
          </p:cNvPr>
          <p:cNvSpPr txBox="1"/>
          <p:nvPr/>
        </p:nvSpPr>
        <p:spPr>
          <a:xfrm>
            <a:off x="14630399" y="3390900"/>
            <a:ext cx="3334734" cy="3970318"/>
          </a:xfrm>
          <a:prstGeom prst="rect">
            <a:avLst/>
          </a:prstGeom>
          <a:noFill/>
        </p:spPr>
        <p:txBody>
          <a:bodyPr wrap="square" rtlCol="0">
            <a:spAutoFit/>
          </a:bodyPr>
          <a:lstStyle/>
          <a:p>
            <a:r>
              <a:rPr lang="en-US" sz="2800" dirty="0">
                <a:latin typeface="Helvetica LT Std Cond Blk" panose="020B0806030502050204" pitchFamily="34" charset="0"/>
              </a:rPr>
              <a:t>* Refer to CDC’s Interim Guidance for Administrator’s of US Childcare Programs and K-12 Schools to Plan, Prepare, and Respond to Coronavirus Disease (COVID-19)</a:t>
            </a:r>
          </a:p>
        </p:txBody>
      </p:sp>
      <p:pic>
        <p:nvPicPr>
          <p:cNvPr id="8" name="Picture 7">
            <a:extLst>
              <a:ext uri="{FF2B5EF4-FFF2-40B4-BE49-F238E27FC236}">
                <a16:creationId xmlns:a16="http://schemas.microsoft.com/office/drawing/2014/main" id="{0629580E-89C3-44B0-A3D5-B6D83ECFD10C}"/>
              </a:ext>
            </a:extLst>
          </p:cNvPr>
          <p:cNvPicPr>
            <a:picLocks noChangeAspect="1"/>
          </p:cNvPicPr>
          <p:nvPr/>
        </p:nvPicPr>
        <p:blipFill>
          <a:blip r:embed="rId3"/>
          <a:stretch>
            <a:fillRect/>
          </a:stretch>
        </p:blipFill>
        <p:spPr>
          <a:xfrm>
            <a:off x="533400" y="2705100"/>
            <a:ext cx="13590050" cy="6324600"/>
          </a:xfrm>
          <a:prstGeom prst="rect">
            <a:avLst/>
          </a:prstGeom>
        </p:spPr>
      </p:pic>
    </p:spTree>
    <p:extLst>
      <p:ext uri="{BB962C8B-B14F-4D97-AF65-F5344CB8AC3E}">
        <p14:creationId xmlns:p14="http://schemas.microsoft.com/office/powerpoint/2010/main" val="193635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2" name="TextBox 1">
            <a:extLst>
              <a:ext uri="{FF2B5EF4-FFF2-40B4-BE49-F238E27FC236}">
                <a16:creationId xmlns:a16="http://schemas.microsoft.com/office/drawing/2014/main" id="{30D13B47-8154-4810-8C8B-F6D6787D3E4F}"/>
              </a:ext>
            </a:extLst>
          </p:cNvPr>
          <p:cNvSpPr txBox="1"/>
          <p:nvPr/>
        </p:nvSpPr>
        <p:spPr>
          <a:xfrm>
            <a:off x="2819400" y="-1914750"/>
            <a:ext cx="14447520" cy="1333500"/>
          </a:xfrm>
          <a:prstGeom prst="rect">
            <a:avLst/>
          </a:prstGeom>
          <a:noFill/>
        </p:spPr>
        <p:txBody>
          <a:bodyPr wrap="square" lIns="0" tIns="0" rIns="0" bIns="0" rtlCol="0" anchor="ctr" anchorCtr="0">
            <a:noAutofit/>
          </a:bodyPr>
          <a:lstStyle/>
          <a:p>
            <a:r>
              <a:rPr lang="en-US" sz="4800" dirty="0">
                <a:solidFill>
                  <a:srgbClr val="F58025"/>
                </a:solidFill>
                <a:latin typeface="HelveticaNeueLT Std Blk" panose="020B0904020202020204" pitchFamily="34" charset="0"/>
              </a:rPr>
              <a:t>COVID-19:</a:t>
            </a:r>
            <a:r>
              <a:rPr lang="en-US" sz="4800" spc="-50" dirty="0">
                <a:solidFill>
                  <a:schemeClr val="bg1"/>
                </a:solidFill>
                <a:latin typeface="HelveticaNeueLT Std Med" panose="020B0604020202020204" pitchFamily="34" charset="0"/>
              </a:rPr>
              <a:t> </a:t>
            </a:r>
            <a:r>
              <a:rPr lang="en-US" sz="4800" spc="-50" dirty="0">
                <a:solidFill>
                  <a:schemeClr val="bg1"/>
                </a:solidFill>
                <a:latin typeface="HelveticaNeueLT Std Blk" panose="020B0904020202020204" pitchFamily="34" charset="0"/>
              </a:rPr>
              <a:t>SCHOOL GUIDANCE</a:t>
            </a:r>
          </a:p>
        </p:txBody>
      </p:sp>
      <p:sp>
        <p:nvSpPr>
          <p:cNvPr id="10" name="Rectangle 9">
            <a:extLst>
              <a:ext uri="{FF2B5EF4-FFF2-40B4-BE49-F238E27FC236}">
                <a16:creationId xmlns:a16="http://schemas.microsoft.com/office/drawing/2014/main" id="{7B4D3627-76BD-4B19-9ACF-F9E453C2ADAB}"/>
              </a:ext>
            </a:extLst>
          </p:cNvPr>
          <p:cNvSpPr/>
          <p:nvPr/>
        </p:nvSpPr>
        <p:spPr>
          <a:xfrm>
            <a:off x="533400" y="774357"/>
            <a:ext cx="11506200" cy="707886"/>
          </a:xfrm>
          <a:prstGeom prst="rect">
            <a:avLst/>
          </a:prstGeom>
        </p:spPr>
        <p:txBody>
          <a:bodyPr wrap="square">
            <a:spAutoFit/>
          </a:bodyPr>
          <a:lstStyle/>
          <a:p>
            <a:r>
              <a:rPr lang="en-US" sz="4000" dirty="0">
                <a:solidFill>
                  <a:schemeClr val="bg1"/>
                </a:solidFill>
                <a:latin typeface="Helvetica LT Std Black" panose="020B0904030502020204" pitchFamily="34" charset="0"/>
              </a:rPr>
              <a:t>Public Health Contacts for Schools</a:t>
            </a:r>
          </a:p>
        </p:txBody>
      </p:sp>
      <p:graphicFrame>
        <p:nvGraphicFramePr>
          <p:cNvPr id="3" name="Table 3">
            <a:extLst>
              <a:ext uri="{FF2B5EF4-FFF2-40B4-BE49-F238E27FC236}">
                <a16:creationId xmlns:a16="http://schemas.microsoft.com/office/drawing/2014/main" id="{AB4E22A8-C1E3-4F82-95DD-679A096B02E0}"/>
              </a:ext>
            </a:extLst>
          </p:cNvPr>
          <p:cNvGraphicFramePr>
            <a:graphicFrameLocks noGrp="1"/>
          </p:cNvGraphicFramePr>
          <p:nvPr>
            <p:extLst>
              <p:ext uri="{D42A27DB-BD31-4B8C-83A1-F6EECF244321}">
                <p14:modId xmlns:p14="http://schemas.microsoft.com/office/powerpoint/2010/main" val="1775470801"/>
              </p:ext>
            </p:extLst>
          </p:nvPr>
        </p:nvGraphicFramePr>
        <p:xfrm>
          <a:off x="838200" y="2857500"/>
          <a:ext cx="17068800" cy="5958840"/>
        </p:xfrm>
        <a:graphic>
          <a:graphicData uri="http://schemas.openxmlformats.org/drawingml/2006/table">
            <a:tbl>
              <a:tblPr firstRow="1" bandRow="1">
                <a:tableStyleId>{5C22544A-7EE6-4342-B048-85BDC9FD1C3A}</a:tableStyleId>
              </a:tblPr>
              <a:tblGrid>
                <a:gridCol w="7467600">
                  <a:extLst>
                    <a:ext uri="{9D8B030D-6E8A-4147-A177-3AD203B41FA5}">
                      <a16:colId xmlns:a16="http://schemas.microsoft.com/office/drawing/2014/main" val="655522007"/>
                    </a:ext>
                  </a:extLst>
                </a:gridCol>
                <a:gridCol w="9601200">
                  <a:extLst>
                    <a:ext uri="{9D8B030D-6E8A-4147-A177-3AD203B41FA5}">
                      <a16:colId xmlns:a16="http://schemas.microsoft.com/office/drawing/2014/main" val="1622631727"/>
                    </a:ext>
                  </a:extLst>
                </a:gridCol>
              </a:tblGrid>
              <a:tr h="838200">
                <a:tc>
                  <a:txBody>
                    <a:bodyPr/>
                    <a:lstStyle/>
                    <a:p>
                      <a:pPr algn="ctr"/>
                      <a:r>
                        <a:rPr lang="en-US" sz="3600" b="0" dirty="0">
                          <a:latin typeface="Helvetica LT Std Black" panose="020B0904030502020204" pitchFamily="34" charset="0"/>
                        </a:rPr>
                        <a:t>Routine</a:t>
                      </a:r>
                    </a:p>
                  </a:txBody>
                  <a:tcPr>
                    <a:solidFill>
                      <a:srgbClr val="0065A4"/>
                    </a:solidFill>
                  </a:tcPr>
                </a:tc>
                <a:tc>
                  <a:txBody>
                    <a:bodyPr/>
                    <a:lstStyle/>
                    <a:p>
                      <a:pPr algn="ctr"/>
                      <a:r>
                        <a:rPr lang="en-US" sz="4000" b="0" dirty="0">
                          <a:latin typeface="Helvetica LT Std Black" panose="020B0904030502020204" pitchFamily="34" charset="0"/>
                        </a:rPr>
                        <a:t>Event</a:t>
                      </a:r>
                    </a:p>
                  </a:txBody>
                  <a:tcPr>
                    <a:solidFill>
                      <a:srgbClr val="0065A4"/>
                    </a:solidFill>
                  </a:tcPr>
                </a:tc>
                <a:extLst>
                  <a:ext uri="{0D108BD9-81ED-4DB2-BD59-A6C34878D82A}">
                    <a16:rowId xmlns:a16="http://schemas.microsoft.com/office/drawing/2014/main" val="3063750201"/>
                  </a:ext>
                </a:extLst>
              </a:tr>
              <a:tr h="1244600">
                <a:tc>
                  <a:txBody>
                    <a:bodyPr/>
                    <a:lstStyle/>
                    <a:p>
                      <a:r>
                        <a:rPr lang="en-US" u="sng" dirty="0">
                          <a:latin typeface="Helvetica LT Std Black" panose="020B0904030502020204" pitchFamily="34" charset="0"/>
                        </a:rPr>
                        <a:t>Primary Contact:</a:t>
                      </a:r>
                    </a:p>
                    <a:p>
                      <a:r>
                        <a:rPr lang="en-US" dirty="0">
                          <a:latin typeface="Helvetica LT Std Black" panose="020B0904030502020204" pitchFamily="34" charset="0"/>
                        </a:rPr>
                        <a:t>Communicable Disease Epidemiology</a:t>
                      </a:r>
                    </a:p>
                    <a:p>
                      <a:pPr lvl="1"/>
                      <a:r>
                        <a:rPr lang="en-US" b="0" dirty="0">
                          <a:latin typeface="HelveticaNeueLT Std" panose="020B0604020202020204" pitchFamily="34" charset="0"/>
                        </a:rPr>
                        <a:t>(630) 221-7553</a:t>
                      </a:r>
                    </a:p>
                    <a:p>
                      <a:r>
                        <a:rPr lang="en-US" b="1" dirty="0">
                          <a:latin typeface="HelveticaNeueLT Std" panose="020B0604020202020204" pitchFamily="34" charset="0"/>
                        </a:rPr>
                        <a:t>After Hours</a:t>
                      </a:r>
                    </a:p>
                    <a:p>
                      <a:pPr lvl="1"/>
                      <a:r>
                        <a:rPr lang="en-US" dirty="0">
                          <a:latin typeface="HelveticaNeueLT Std" panose="020B0604020202020204" pitchFamily="34" charset="0"/>
                        </a:rPr>
                        <a:t>(630) 682-7400</a:t>
                      </a:r>
                    </a:p>
                  </a:txBody>
                  <a:tcPr/>
                </a:tc>
                <a:tc>
                  <a:txBody>
                    <a:bodyPr/>
                    <a:lstStyle/>
                    <a:p>
                      <a:r>
                        <a:rPr lang="en-US" u="sng" dirty="0">
                          <a:latin typeface="Helvetica LT Std Black" panose="020B0904030502020204" pitchFamily="34" charset="0"/>
                        </a:rPr>
                        <a:t>Primary Contact:</a:t>
                      </a:r>
                    </a:p>
                    <a:p>
                      <a:r>
                        <a:rPr lang="en-US" dirty="0">
                          <a:latin typeface="Helvetica LT Std Black" panose="020B0904030502020204" pitchFamily="34" charset="0"/>
                        </a:rPr>
                        <a:t>Karen Ayala, Executive Director</a:t>
                      </a:r>
                    </a:p>
                    <a:p>
                      <a:r>
                        <a:rPr lang="en-US" dirty="0">
                          <a:latin typeface="HelveticaNeueLT Std" panose="020B0604020202020204" pitchFamily="34" charset="0"/>
                        </a:rPr>
                        <a:t>DuPage County Health Department</a:t>
                      </a:r>
                    </a:p>
                    <a:p>
                      <a:pPr lvl="1"/>
                      <a:r>
                        <a:rPr lang="en-US" b="0" dirty="0">
                          <a:latin typeface="HelveticaNeueLT Std" panose="020B0604020202020204" pitchFamily="34" charset="0"/>
                        </a:rPr>
                        <a:t>(630) 221-7401</a:t>
                      </a:r>
                    </a:p>
                    <a:p>
                      <a:r>
                        <a:rPr lang="en-US" b="1" dirty="0">
                          <a:latin typeface="HelveticaNeueLT Std" panose="020B0604020202020204" pitchFamily="34" charset="0"/>
                        </a:rPr>
                        <a:t>After Hours</a:t>
                      </a:r>
                    </a:p>
                    <a:p>
                      <a:pPr lvl="1"/>
                      <a:r>
                        <a:rPr lang="en-US" dirty="0">
                          <a:latin typeface="HelveticaNeueLT Std" panose="020B0604020202020204" pitchFamily="34" charset="0"/>
                        </a:rPr>
                        <a:t>(815) 762-9747</a:t>
                      </a:r>
                      <a:endParaRPr lang="en-US" dirty="0"/>
                    </a:p>
                  </a:txBody>
                  <a:tcPr/>
                </a:tc>
                <a:extLst>
                  <a:ext uri="{0D108BD9-81ED-4DB2-BD59-A6C34878D82A}">
                    <a16:rowId xmlns:a16="http://schemas.microsoft.com/office/drawing/2014/main" val="2583377575"/>
                  </a:ext>
                </a:extLst>
              </a:tr>
              <a:tr h="124460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u="sng" dirty="0">
                          <a:latin typeface="Helvetica LT Std Black" panose="020B0904030502020204" pitchFamily="34" charset="0"/>
                        </a:rPr>
                        <a:t>Secondary Contact:</a:t>
                      </a:r>
                    </a:p>
                    <a:p>
                      <a:r>
                        <a:rPr lang="en-US" dirty="0">
                          <a:latin typeface="HelveticaNeueLT Std" panose="020B0604020202020204" pitchFamily="34" charset="0"/>
                        </a:rPr>
                        <a:t>Bev Govednik – School Health Supervisor</a:t>
                      </a:r>
                    </a:p>
                    <a:p>
                      <a:r>
                        <a:rPr lang="en-US" dirty="0">
                          <a:latin typeface="HelveticaNeueLT Std" panose="020B0604020202020204" pitchFamily="34" charset="0"/>
                        </a:rPr>
                        <a:t>(630) 221-7300</a:t>
                      </a:r>
                    </a:p>
                    <a:p>
                      <a:r>
                        <a:rPr lang="en-US" dirty="0">
                          <a:latin typeface="HelveticaNeueLT Std" panose="020B0604020202020204" pitchFamily="34" charset="0"/>
                        </a:rPr>
                        <a:t>bgovedni@dupagehealth.org</a:t>
                      </a:r>
                    </a:p>
                  </a:txBody>
                  <a:tcPr/>
                </a:tc>
                <a:tc>
                  <a:txBody>
                    <a:bodyPr/>
                    <a:lstStyle/>
                    <a:p>
                      <a:r>
                        <a:rPr lang="en-US" u="sng" dirty="0">
                          <a:latin typeface="Helvetica LT Std Black" panose="020B0904030502020204" pitchFamily="34" charset="0"/>
                        </a:rPr>
                        <a:t>Secondary Contact:</a:t>
                      </a:r>
                    </a:p>
                    <a:p>
                      <a:r>
                        <a:rPr lang="en-US" dirty="0">
                          <a:latin typeface="Helvetica LT Std Black" panose="020B0904030502020204" pitchFamily="34" charset="0"/>
                        </a:rPr>
                        <a:t>Chris Hoff, Community Health Resources Director</a:t>
                      </a:r>
                    </a:p>
                    <a:p>
                      <a:r>
                        <a:rPr lang="en-US" dirty="0">
                          <a:latin typeface="HelveticaNeueLT Std" panose="020B0604020202020204" pitchFamily="34" charset="0"/>
                        </a:rPr>
                        <a:t>DuPage County Health Department</a:t>
                      </a:r>
                    </a:p>
                    <a:p>
                      <a:pPr lvl="1"/>
                      <a:r>
                        <a:rPr lang="en-US" b="0" dirty="0">
                          <a:latin typeface="HelveticaNeueLT Std" panose="020B0604020202020204" pitchFamily="34" charset="0"/>
                        </a:rPr>
                        <a:t>(630) 221-7571</a:t>
                      </a:r>
                    </a:p>
                    <a:p>
                      <a:r>
                        <a:rPr lang="en-US" b="1" dirty="0">
                          <a:latin typeface="HelveticaNeueLT Std" panose="020B0604020202020204" pitchFamily="34" charset="0"/>
                        </a:rPr>
                        <a:t>After Hours</a:t>
                      </a:r>
                    </a:p>
                    <a:p>
                      <a:pPr lvl="1"/>
                      <a:r>
                        <a:rPr lang="en-US" dirty="0">
                          <a:latin typeface="HelveticaNeueLT Std" panose="020B0604020202020204" pitchFamily="34" charset="0"/>
                        </a:rPr>
                        <a:t>(847) 409-1546</a:t>
                      </a:r>
                      <a:endParaRPr lang="en-US" dirty="0"/>
                    </a:p>
                  </a:txBody>
                  <a:tcPr/>
                </a:tc>
                <a:extLst>
                  <a:ext uri="{0D108BD9-81ED-4DB2-BD59-A6C34878D82A}">
                    <a16:rowId xmlns:a16="http://schemas.microsoft.com/office/drawing/2014/main" val="2209812040"/>
                  </a:ext>
                </a:extLst>
              </a:tr>
            </a:tbl>
          </a:graphicData>
        </a:graphic>
      </p:graphicFrame>
    </p:spTree>
    <p:extLst>
      <p:ext uri="{BB962C8B-B14F-4D97-AF65-F5344CB8AC3E}">
        <p14:creationId xmlns:p14="http://schemas.microsoft.com/office/powerpoint/2010/main" val="411749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9221D-BFC8-4FA8-9BD2-DB3723242B92}"/>
              </a:ext>
            </a:extLst>
          </p:cNvPr>
          <p:cNvPicPr>
            <a:picLocks noChangeAspect="1"/>
          </p:cNvPicPr>
          <p:nvPr/>
        </p:nvPicPr>
        <p:blipFill rotWithShape="1">
          <a:blip r:embed="rId2">
            <a:extLst>
              <a:ext uri="{28A0092B-C50C-407E-A947-70E740481C1C}">
                <a14:useLocalDpi xmlns:a14="http://schemas.microsoft.com/office/drawing/2010/main" val="0"/>
              </a:ext>
            </a:extLst>
          </a:blip>
          <a:srcRect b="6296"/>
          <a:stretch/>
        </p:blipFill>
        <p:spPr>
          <a:xfrm>
            <a:off x="1" y="0"/>
            <a:ext cx="18287998" cy="9639300"/>
          </a:xfrm>
          <a:prstGeom prst="rect">
            <a:avLst/>
          </a:prstGeom>
        </p:spPr>
      </p:pic>
      <p:pic>
        <p:nvPicPr>
          <p:cNvPr id="9" name="Picture 8">
            <a:extLst>
              <a:ext uri="{FF2B5EF4-FFF2-40B4-BE49-F238E27FC236}">
                <a16:creationId xmlns:a16="http://schemas.microsoft.com/office/drawing/2014/main" id="{FB87F3F1-71A8-4075-8055-407D7A4BB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0300"/>
            <a:ext cx="11506200" cy="6970540"/>
          </a:xfrm>
          <a:prstGeom prst="rect">
            <a:avLst/>
          </a:prstGeom>
        </p:spPr>
      </p:pic>
      <p:sp>
        <p:nvSpPr>
          <p:cNvPr id="10" name="TextBox 9">
            <a:extLst>
              <a:ext uri="{FF2B5EF4-FFF2-40B4-BE49-F238E27FC236}">
                <a16:creationId xmlns:a16="http://schemas.microsoft.com/office/drawing/2014/main" id="{2D462A80-CBEE-43C2-9B09-B947F0147F4E}"/>
              </a:ext>
            </a:extLst>
          </p:cNvPr>
          <p:cNvSpPr txBox="1"/>
          <p:nvPr/>
        </p:nvSpPr>
        <p:spPr>
          <a:xfrm>
            <a:off x="893617" y="647700"/>
            <a:ext cx="11506200" cy="923330"/>
          </a:xfrm>
          <a:prstGeom prst="rect">
            <a:avLst/>
          </a:prstGeom>
          <a:noFill/>
        </p:spPr>
        <p:txBody>
          <a:bodyPr wrap="square" rtlCol="0">
            <a:spAutoFit/>
          </a:bodyPr>
          <a:lstStyle/>
          <a:p>
            <a:r>
              <a:rPr lang="en-US" sz="5400" dirty="0">
                <a:solidFill>
                  <a:schemeClr val="bg1"/>
                </a:solidFill>
                <a:latin typeface="Helvetica LT Std Black" panose="020B0904030502020204" pitchFamily="34" charset="0"/>
              </a:rPr>
              <a:t>Be Ready.  Be Prepared.</a:t>
            </a:r>
          </a:p>
        </p:txBody>
      </p:sp>
      <p:sp>
        <p:nvSpPr>
          <p:cNvPr id="11" name="TextBox 10">
            <a:extLst>
              <a:ext uri="{FF2B5EF4-FFF2-40B4-BE49-F238E27FC236}">
                <a16:creationId xmlns:a16="http://schemas.microsoft.com/office/drawing/2014/main" id="{4CFDC79E-1488-4A60-856A-AEEE1A6B6D64}"/>
              </a:ext>
            </a:extLst>
          </p:cNvPr>
          <p:cNvSpPr txBox="1"/>
          <p:nvPr/>
        </p:nvSpPr>
        <p:spPr>
          <a:xfrm>
            <a:off x="12192000" y="3162300"/>
            <a:ext cx="5437908" cy="5867400"/>
          </a:xfrm>
          <a:prstGeom prst="rect">
            <a:avLst/>
          </a:prstGeom>
          <a:noFill/>
        </p:spPr>
        <p:txBody>
          <a:bodyPr wrap="square" lIns="0" tIns="0" rIns="0" bIns="0" rtlCol="0">
            <a:noAutofit/>
          </a:bodyPr>
          <a:lstStyle/>
          <a:p>
            <a:pPr marL="0" marR="0" lvl="0" indent="0" algn="ctr" defTabSz="457200" rtl="0" eaLnBrk="1" fontAlgn="auto" latinLnBrk="0" hangingPunct="1">
              <a:lnSpc>
                <a:spcPts val="54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HelveticaNeueLT Std" panose="020B0604020202020204" pitchFamily="34" charset="0"/>
              </a:rPr>
              <a:t>During an outbreak, the more educated and prepared the public, the lower the health, social and economic impact.</a:t>
            </a:r>
          </a:p>
        </p:txBody>
      </p:sp>
    </p:spTree>
    <p:extLst>
      <p:ext uri="{BB962C8B-B14F-4D97-AF65-F5344CB8AC3E}">
        <p14:creationId xmlns:p14="http://schemas.microsoft.com/office/powerpoint/2010/main" val="166062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3" name="TextBox 12">
            <a:extLst>
              <a:ext uri="{FF2B5EF4-FFF2-40B4-BE49-F238E27FC236}">
                <a16:creationId xmlns:a16="http://schemas.microsoft.com/office/drawing/2014/main" id="{A172D646-AD2E-42FF-9F43-7294BDA91F45}"/>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chemeClr val="bg1"/>
                </a:solidFill>
                <a:latin typeface="HelveticaNeueLT Std Blk" panose="020B0904020202020204" pitchFamily="34" charset="0"/>
              </a:rPr>
              <a:t>CDC Guidance for Schools</a:t>
            </a:r>
            <a:endParaRPr kumimoji="0" lang="en-US" sz="5400" b="1" i="0" u="none" strike="noStrike" kern="1200" cap="none" spc="-50" normalizeH="0" baseline="0" noProof="0" dirty="0">
              <a:ln>
                <a:noFill/>
              </a:ln>
              <a:solidFill>
                <a:schemeClr val="bg1"/>
              </a:solidFill>
              <a:effectLst/>
              <a:uLnTx/>
              <a:uFillTx/>
              <a:latin typeface="HelveticaNeueLT Std Med" panose="020B0604020202020204" pitchFamily="34" charset="0"/>
            </a:endParaRPr>
          </a:p>
        </p:txBody>
      </p:sp>
      <p:sp>
        <p:nvSpPr>
          <p:cNvPr id="2" name="TextBox 1">
            <a:extLst>
              <a:ext uri="{FF2B5EF4-FFF2-40B4-BE49-F238E27FC236}">
                <a16:creationId xmlns:a16="http://schemas.microsoft.com/office/drawing/2014/main" id="{30D13B47-8154-4810-8C8B-F6D6787D3E4F}"/>
              </a:ext>
            </a:extLst>
          </p:cNvPr>
          <p:cNvSpPr txBox="1"/>
          <p:nvPr/>
        </p:nvSpPr>
        <p:spPr>
          <a:xfrm>
            <a:off x="2819400" y="-1914750"/>
            <a:ext cx="14447520" cy="1333500"/>
          </a:xfrm>
          <a:prstGeom prst="rect">
            <a:avLst/>
          </a:prstGeom>
          <a:noFill/>
        </p:spPr>
        <p:txBody>
          <a:bodyPr wrap="square" lIns="0" tIns="0" rIns="0" bIns="0" rtlCol="0" anchor="ctr" anchorCtr="0">
            <a:noAutofit/>
          </a:bodyPr>
          <a:lstStyle/>
          <a:p>
            <a:r>
              <a:rPr lang="en-US" sz="4800" dirty="0">
                <a:solidFill>
                  <a:srgbClr val="F58025"/>
                </a:solidFill>
                <a:latin typeface="HelveticaNeueLT Std Blk" panose="020B0904020202020204" pitchFamily="34" charset="0"/>
              </a:rPr>
              <a:t>COVID-19:</a:t>
            </a:r>
            <a:r>
              <a:rPr lang="en-US" sz="4800" spc="-50" dirty="0">
                <a:solidFill>
                  <a:schemeClr val="bg1"/>
                </a:solidFill>
                <a:latin typeface="HelveticaNeueLT Std Med" panose="020B0604020202020204" pitchFamily="34" charset="0"/>
              </a:rPr>
              <a:t> </a:t>
            </a:r>
            <a:r>
              <a:rPr lang="en-US" sz="4800" spc="-50" dirty="0">
                <a:solidFill>
                  <a:schemeClr val="bg1"/>
                </a:solidFill>
                <a:latin typeface="HelveticaNeueLT Std Blk" panose="020B0904020202020204" pitchFamily="34" charset="0"/>
              </a:rPr>
              <a:t>SCHOOL GUIDANCE</a:t>
            </a:r>
          </a:p>
        </p:txBody>
      </p:sp>
      <p:sp>
        <p:nvSpPr>
          <p:cNvPr id="11" name="TextBox 10">
            <a:extLst>
              <a:ext uri="{FF2B5EF4-FFF2-40B4-BE49-F238E27FC236}">
                <a16:creationId xmlns:a16="http://schemas.microsoft.com/office/drawing/2014/main" id="{7D439BE3-EDCA-4A0B-AE51-9B156474233A}"/>
              </a:ext>
            </a:extLst>
          </p:cNvPr>
          <p:cNvSpPr txBox="1"/>
          <p:nvPr/>
        </p:nvSpPr>
        <p:spPr>
          <a:xfrm>
            <a:off x="1828800" y="9017518"/>
            <a:ext cx="8762999" cy="261610"/>
          </a:xfrm>
          <a:prstGeom prst="rect">
            <a:avLst/>
          </a:prstGeom>
          <a:noFill/>
        </p:spPr>
        <p:txBody>
          <a:bodyPr wrap="square" rtlCol="0">
            <a:spAutoFit/>
          </a:bodyPr>
          <a:lstStyle/>
          <a:p>
            <a:r>
              <a:rPr lang="en-US" sz="1100" dirty="0">
                <a:hlinkClick r:id="rId3"/>
              </a:rPr>
              <a:t>https://www.cdc.gov/coronavirus/2019-ncov/specific-groups/guidance-for-schools.html</a:t>
            </a:r>
            <a:endParaRPr lang="en-US" sz="1100" dirty="0"/>
          </a:p>
        </p:txBody>
      </p:sp>
      <p:sp>
        <p:nvSpPr>
          <p:cNvPr id="12" name="TextBox 11">
            <a:extLst>
              <a:ext uri="{FF2B5EF4-FFF2-40B4-BE49-F238E27FC236}">
                <a16:creationId xmlns:a16="http://schemas.microsoft.com/office/drawing/2014/main" id="{503B30EC-CFAE-4C21-BEB0-F7FF8AEF184B}"/>
              </a:ext>
            </a:extLst>
          </p:cNvPr>
          <p:cNvSpPr txBox="1"/>
          <p:nvPr/>
        </p:nvSpPr>
        <p:spPr>
          <a:xfrm>
            <a:off x="533400" y="9017518"/>
            <a:ext cx="1343660" cy="261609"/>
          </a:xfrm>
          <a:prstGeom prst="rect">
            <a:avLst/>
          </a:prstGeom>
          <a:noFill/>
        </p:spPr>
        <p:txBody>
          <a:bodyPr wrap="square" rtlCol="0">
            <a:spAutoFit/>
          </a:bodyPr>
          <a:lstStyle/>
          <a:p>
            <a:r>
              <a:rPr lang="en-US" sz="1050" dirty="0"/>
              <a:t>Accessed:  2/29/20</a:t>
            </a:r>
          </a:p>
        </p:txBody>
      </p:sp>
      <p:sp>
        <p:nvSpPr>
          <p:cNvPr id="4" name="Rectangle 3">
            <a:extLst>
              <a:ext uri="{FF2B5EF4-FFF2-40B4-BE49-F238E27FC236}">
                <a16:creationId xmlns:a16="http://schemas.microsoft.com/office/drawing/2014/main" id="{181F8DCD-5D24-48BB-A75A-7AFACAF2631E}"/>
              </a:ext>
            </a:extLst>
          </p:cNvPr>
          <p:cNvSpPr/>
          <p:nvPr/>
        </p:nvSpPr>
        <p:spPr>
          <a:xfrm>
            <a:off x="1076498" y="3209541"/>
            <a:ext cx="16135004" cy="4770537"/>
          </a:xfrm>
          <a:prstGeom prst="rect">
            <a:avLst/>
          </a:prstGeom>
        </p:spPr>
        <p:txBody>
          <a:bodyPr wrap="square">
            <a:spAutoFit/>
          </a:bodyPr>
          <a:lstStyle/>
          <a:p>
            <a:r>
              <a:rPr lang="en-US" sz="3600" dirty="0">
                <a:solidFill>
                  <a:srgbClr val="000000"/>
                </a:solidFill>
                <a:latin typeface="Helvetica LT Std Black" panose="020B0904030502020204" pitchFamily="34" charset="0"/>
              </a:rPr>
              <a:t>This interim guidance is based on what is currently known about the transmission and severity of coronavirus disease 2019 (COVID-19).</a:t>
            </a:r>
          </a:p>
          <a:p>
            <a:endParaRPr lang="en-US" sz="3600" dirty="0">
              <a:solidFill>
                <a:srgbClr val="000000"/>
              </a:solidFill>
              <a:latin typeface="HelveticaNeueLT Std" panose="020B0604020202020204" pitchFamily="34" charset="0"/>
            </a:endParaRPr>
          </a:p>
          <a:p>
            <a:pPr lvl="2"/>
            <a:r>
              <a:rPr lang="en-US" sz="3200" dirty="0">
                <a:latin typeface="HelveticaNeueLT Std" panose="020B0604020202020204" pitchFamily="34" charset="0"/>
              </a:rPr>
              <a:t>To prepare for possible community transmission of COVID-19, the most </a:t>
            </a:r>
          </a:p>
          <a:p>
            <a:pPr lvl="2"/>
            <a:r>
              <a:rPr lang="en-US" sz="3200" dirty="0">
                <a:latin typeface="HelveticaNeueLT Std" panose="020B0604020202020204" pitchFamily="34" charset="0"/>
              </a:rPr>
              <a:t>important thing for schools to do now is </a:t>
            </a:r>
            <a:r>
              <a:rPr lang="en-US" sz="3200" b="1" dirty="0">
                <a:latin typeface="HelveticaNeueLT Std" panose="020B0604020202020204" pitchFamily="34" charset="0"/>
              </a:rPr>
              <a:t>plan and prepare</a:t>
            </a:r>
            <a:r>
              <a:rPr lang="en-US" sz="3200" dirty="0">
                <a:latin typeface="HelveticaNeueLT Std" panose="020B0604020202020204" pitchFamily="34" charset="0"/>
              </a:rPr>
              <a:t>. As the global </a:t>
            </a:r>
          </a:p>
          <a:p>
            <a:pPr lvl="2"/>
            <a:r>
              <a:rPr lang="en-US" sz="3200" dirty="0">
                <a:latin typeface="HelveticaNeueLT Std" panose="020B0604020202020204" pitchFamily="34" charset="0"/>
              </a:rPr>
              <a:t>outbreak evolves, schools should prepare for the possibility of community-level outbreaks. Schools want to </a:t>
            </a:r>
            <a:r>
              <a:rPr lang="en-US" sz="3200" b="1" dirty="0">
                <a:latin typeface="HelveticaNeueLT Std" panose="020B0604020202020204" pitchFamily="34" charset="0"/>
              </a:rPr>
              <a:t>be ready</a:t>
            </a:r>
            <a:r>
              <a:rPr lang="en-US" sz="3200" dirty="0">
                <a:latin typeface="HelveticaNeueLT Std" panose="020B0604020202020204" pitchFamily="34" charset="0"/>
              </a:rPr>
              <a:t> if COVID-19 does appear in their communities.</a:t>
            </a:r>
            <a:endParaRPr lang="en-US" sz="5400" dirty="0">
              <a:latin typeface="HelveticaNeueLT Std" panose="020B0604020202020204" pitchFamily="34" charset="0"/>
            </a:endParaRPr>
          </a:p>
        </p:txBody>
      </p:sp>
    </p:spTree>
    <p:extLst>
      <p:ext uri="{BB962C8B-B14F-4D97-AF65-F5344CB8AC3E}">
        <p14:creationId xmlns:p14="http://schemas.microsoft.com/office/powerpoint/2010/main" val="332223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61">
            <a:extLst>
              <a:ext uri="{FF2B5EF4-FFF2-40B4-BE49-F238E27FC236}">
                <a16:creationId xmlns:a16="http://schemas.microsoft.com/office/drawing/2014/main" id="{46634FAD-2D5C-40E4-AEFB-1AD1247801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80" name="Rectangle 79">
            <a:extLst>
              <a:ext uri="{FF2B5EF4-FFF2-40B4-BE49-F238E27FC236}">
                <a16:creationId xmlns:a16="http://schemas.microsoft.com/office/drawing/2014/main" id="{D51AB757-F16F-4CBC-8BB8-C80BD39A39AE}"/>
              </a:ext>
            </a:extLst>
          </p:cNvPr>
          <p:cNvSpPr/>
          <p:nvPr/>
        </p:nvSpPr>
        <p:spPr>
          <a:xfrm>
            <a:off x="6809495" y="4839950"/>
            <a:ext cx="4947437" cy="1446550"/>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Create communications plans for use with the school community and information-sharing systems </a:t>
            </a:r>
            <a:br>
              <a:rPr lang="en-US" sz="2200" dirty="0">
                <a:latin typeface="HelveticaNeueLT Std" panose="020B0604020202020204" pitchFamily="34" charset="0"/>
              </a:rPr>
            </a:br>
            <a:r>
              <a:rPr lang="en-US" sz="2200" dirty="0">
                <a:latin typeface="HelveticaNeueLT Std" panose="020B0604020202020204" pitchFamily="34" charset="0"/>
              </a:rPr>
              <a:t>with partners.</a:t>
            </a:r>
          </a:p>
        </p:txBody>
      </p:sp>
      <p:sp>
        <p:nvSpPr>
          <p:cNvPr id="2" name="Rectangle 1">
            <a:extLst>
              <a:ext uri="{FF2B5EF4-FFF2-40B4-BE49-F238E27FC236}">
                <a16:creationId xmlns:a16="http://schemas.microsoft.com/office/drawing/2014/main" id="{893025D1-8481-F841-B524-3CA64EC53655}"/>
              </a:ext>
            </a:extLst>
          </p:cNvPr>
          <p:cNvSpPr/>
          <p:nvPr/>
        </p:nvSpPr>
        <p:spPr>
          <a:xfrm>
            <a:off x="533400" y="3965649"/>
            <a:ext cx="4099074" cy="830997"/>
          </a:xfrm>
          <a:prstGeom prst="rect">
            <a:avLst/>
          </a:prstGeom>
        </p:spPr>
        <p:txBody>
          <a:bodyPr wrap="square">
            <a:spAutoFit/>
          </a:bodyPr>
          <a:lstStyle/>
          <a:p>
            <a:r>
              <a:rPr lang="en-US" sz="2400" dirty="0">
                <a:latin typeface="Helvetica LT Std Black" panose="020B0904030502020204" pitchFamily="34" charset="0"/>
              </a:rPr>
              <a:t>Emergency Operations Plans (EOPs)</a:t>
            </a:r>
          </a:p>
        </p:txBody>
      </p:sp>
      <p:sp>
        <p:nvSpPr>
          <p:cNvPr id="13" name="Rectangle 12">
            <a:extLst>
              <a:ext uri="{FF2B5EF4-FFF2-40B4-BE49-F238E27FC236}">
                <a16:creationId xmlns:a16="http://schemas.microsoft.com/office/drawing/2014/main" id="{CB17C32C-46D3-4BBD-A22B-C95B7FDC9E7D}"/>
              </a:ext>
            </a:extLst>
          </p:cNvPr>
          <p:cNvSpPr/>
          <p:nvPr/>
        </p:nvSpPr>
        <p:spPr>
          <a:xfrm>
            <a:off x="533400" y="4853320"/>
            <a:ext cx="4100872" cy="1107996"/>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Review, update, and implement emergency operations plans (EOPs).</a:t>
            </a:r>
          </a:p>
        </p:txBody>
      </p:sp>
      <p:sp>
        <p:nvSpPr>
          <p:cNvPr id="81" name="Rectangle 80">
            <a:extLst>
              <a:ext uri="{FF2B5EF4-FFF2-40B4-BE49-F238E27FC236}">
                <a16:creationId xmlns:a16="http://schemas.microsoft.com/office/drawing/2014/main" id="{0AC18701-508F-4ACF-B083-2326AD093F17}"/>
              </a:ext>
            </a:extLst>
          </p:cNvPr>
          <p:cNvSpPr/>
          <p:nvPr/>
        </p:nvSpPr>
        <p:spPr>
          <a:xfrm>
            <a:off x="6809495" y="4041674"/>
            <a:ext cx="4405765" cy="830997"/>
          </a:xfrm>
          <a:prstGeom prst="rect">
            <a:avLst/>
          </a:prstGeom>
        </p:spPr>
        <p:txBody>
          <a:bodyPr wrap="square">
            <a:spAutoFit/>
          </a:bodyPr>
          <a:lstStyle/>
          <a:p>
            <a:r>
              <a:rPr lang="en-US" sz="2400" dirty="0">
                <a:latin typeface="Helvetica LT Std Black" panose="020B0904030502020204" pitchFamily="34" charset="0"/>
              </a:rPr>
              <a:t>Communications Plans </a:t>
            </a:r>
            <a:br>
              <a:rPr lang="en-US" sz="2400" dirty="0">
                <a:latin typeface="Helvetica LT Std Black" panose="020B0904030502020204" pitchFamily="34" charset="0"/>
              </a:rPr>
            </a:br>
            <a:r>
              <a:rPr lang="en-US" sz="2400" dirty="0">
                <a:latin typeface="Helvetica LT Std Black" panose="020B0904030502020204" pitchFamily="34" charset="0"/>
              </a:rPr>
              <a:t>and Information-Sharing</a:t>
            </a:r>
          </a:p>
        </p:txBody>
      </p:sp>
      <p:sp>
        <p:nvSpPr>
          <p:cNvPr id="82" name="Rectangle 81">
            <a:extLst>
              <a:ext uri="{FF2B5EF4-FFF2-40B4-BE49-F238E27FC236}">
                <a16:creationId xmlns:a16="http://schemas.microsoft.com/office/drawing/2014/main" id="{A3420248-2EFB-4F81-9EF3-FD70F908CEF7}"/>
              </a:ext>
            </a:extLst>
          </p:cNvPr>
          <p:cNvSpPr/>
          <p:nvPr/>
        </p:nvSpPr>
        <p:spPr>
          <a:xfrm>
            <a:off x="12918008" y="4467474"/>
            <a:ext cx="5293792" cy="1446550"/>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Monitor and plan for absenteeism.</a:t>
            </a:r>
          </a:p>
          <a:p>
            <a:pPr marL="342900" indent="-342900">
              <a:buFont typeface="Wingdings" panose="05000000000000000000" pitchFamily="2" charset="2"/>
              <a:buChar char="ü"/>
            </a:pPr>
            <a:r>
              <a:rPr lang="en-US" sz="2200" dirty="0">
                <a:latin typeface="HelveticaNeueLT Std" panose="020B0604020202020204" pitchFamily="34" charset="0"/>
              </a:rPr>
              <a:t>Participate in the Health Department’s School Absenteeism Reporting System.</a:t>
            </a:r>
          </a:p>
        </p:txBody>
      </p:sp>
      <p:sp>
        <p:nvSpPr>
          <p:cNvPr id="83" name="Rectangle 82">
            <a:extLst>
              <a:ext uri="{FF2B5EF4-FFF2-40B4-BE49-F238E27FC236}">
                <a16:creationId xmlns:a16="http://schemas.microsoft.com/office/drawing/2014/main" id="{C4270156-5E5A-4EA6-B661-6D77BEB7259F}"/>
              </a:ext>
            </a:extLst>
          </p:cNvPr>
          <p:cNvSpPr/>
          <p:nvPr/>
        </p:nvSpPr>
        <p:spPr>
          <a:xfrm>
            <a:off x="12828232" y="4053928"/>
            <a:ext cx="3544832" cy="461665"/>
          </a:xfrm>
          <a:prstGeom prst="rect">
            <a:avLst/>
          </a:prstGeom>
        </p:spPr>
        <p:txBody>
          <a:bodyPr wrap="square">
            <a:spAutoFit/>
          </a:bodyPr>
          <a:lstStyle/>
          <a:p>
            <a:r>
              <a:rPr lang="en-US" sz="2400" dirty="0">
                <a:latin typeface="Helvetica LT Std Black" panose="020B0904030502020204" pitchFamily="34" charset="0"/>
              </a:rPr>
              <a:t>Absenteeism</a:t>
            </a:r>
          </a:p>
        </p:txBody>
      </p:sp>
      <p:grpSp>
        <p:nvGrpSpPr>
          <p:cNvPr id="7" name="Group 6">
            <a:extLst>
              <a:ext uri="{FF2B5EF4-FFF2-40B4-BE49-F238E27FC236}">
                <a16:creationId xmlns:a16="http://schemas.microsoft.com/office/drawing/2014/main" id="{62DB0C22-C291-415C-A3F7-49070C26715D}"/>
              </a:ext>
            </a:extLst>
          </p:cNvPr>
          <p:cNvGrpSpPr/>
          <p:nvPr/>
        </p:nvGrpSpPr>
        <p:grpSpPr>
          <a:xfrm>
            <a:off x="595551" y="2585528"/>
            <a:ext cx="1215659" cy="1274960"/>
            <a:chOff x="1127496" y="1664839"/>
            <a:chExt cx="1215659" cy="1274960"/>
          </a:xfrm>
        </p:grpSpPr>
        <p:sp>
          <p:nvSpPr>
            <p:cNvPr id="6" name="Rectangle 5">
              <a:extLst>
                <a:ext uri="{FF2B5EF4-FFF2-40B4-BE49-F238E27FC236}">
                  <a16:creationId xmlns:a16="http://schemas.microsoft.com/office/drawing/2014/main" id="{9CF15C07-02E5-452D-8507-5A39692838A9}"/>
                </a:ext>
              </a:extLst>
            </p:cNvPr>
            <p:cNvSpPr/>
            <p:nvPr/>
          </p:nvSpPr>
          <p:spPr>
            <a:xfrm>
              <a:off x="1127496" y="1664839"/>
              <a:ext cx="1215659" cy="1274960"/>
            </a:xfrm>
            <a:prstGeom prst="rect">
              <a:avLst/>
            </a:prstGeom>
            <a:solidFill>
              <a:srgbClr val="F58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aphic 29">
              <a:extLst>
                <a:ext uri="{FF2B5EF4-FFF2-40B4-BE49-F238E27FC236}">
                  <a16:creationId xmlns:a16="http://schemas.microsoft.com/office/drawing/2014/main" id="{E4AA946E-5F76-49A4-BA92-90BD64F95EEB}"/>
                </a:ext>
              </a:extLst>
            </p:cNvPr>
            <p:cNvGrpSpPr/>
            <p:nvPr/>
          </p:nvGrpSpPr>
          <p:grpSpPr>
            <a:xfrm>
              <a:off x="1329167" y="1856387"/>
              <a:ext cx="891866" cy="891866"/>
              <a:chOff x="3660775" y="990600"/>
              <a:chExt cx="4876800" cy="4876800"/>
            </a:xfrm>
            <a:solidFill>
              <a:schemeClr val="bg1"/>
            </a:solidFill>
          </p:grpSpPr>
          <p:sp>
            <p:nvSpPr>
              <p:cNvPr id="85" name="Freeform 46">
                <a:extLst>
                  <a:ext uri="{FF2B5EF4-FFF2-40B4-BE49-F238E27FC236}">
                    <a16:creationId xmlns:a16="http://schemas.microsoft.com/office/drawing/2014/main" id="{5758F6DC-E4B8-4176-9ED5-23070DBA47CE}"/>
                  </a:ext>
                </a:extLst>
              </p:cNvPr>
              <p:cNvSpPr/>
              <p:nvPr/>
            </p:nvSpPr>
            <p:spPr>
              <a:xfrm>
                <a:off x="4067169" y="1600200"/>
                <a:ext cx="200025" cy="200025"/>
              </a:xfrm>
              <a:custGeom>
                <a:avLst/>
                <a:gdLst>
                  <a:gd name="connsiteX0" fmla="*/ 203206 w 200025"/>
                  <a:gd name="connsiteY0" fmla="*/ 101603 h 200025"/>
                  <a:gd name="connsiteX1" fmla="*/ 101603 w 200025"/>
                  <a:gd name="connsiteY1" fmla="*/ 203206 h 200025"/>
                  <a:gd name="connsiteX2" fmla="*/ 0 w 200025"/>
                  <a:gd name="connsiteY2" fmla="*/ 101603 h 200025"/>
                  <a:gd name="connsiteX3" fmla="*/ 101603 w 200025"/>
                  <a:gd name="connsiteY3" fmla="*/ 0 h 200025"/>
                  <a:gd name="connsiteX4" fmla="*/ 203206 w 200025"/>
                  <a:gd name="connsiteY4" fmla="*/ 101603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00025">
                    <a:moveTo>
                      <a:pt x="203206" y="101603"/>
                    </a:moveTo>
                    <a:cubicBezTo>
                      <a:pt x="203206" y="157717"/>
                      <a:pt x="157717" y="203206"/>
                      <a:pt x="101603" y="203206"/>
                    </a:cubicBezTo>
                    <a:cubicBezTo>
                      <a:pt x="45489" y="203206"/>
                      <a:pt x="0" y="157717"/>
                      <a:pt x="0" y="101603"/>
                    </a:cubicBezTo>
                    <a:cubicBezTo>
                      <a:pt x="0" y="45489"/>
                      <a:pt x="45489" y="0"/>
                      <a:pt x="101603" y="0"/>
                    </a:cubicBezTo>
                    <a:cubicBezTo>
                      <a:pt x="157717" y="0"/>
                      <a:pt x="203206" y="45489"/>
                      <a:pt x="203206" y="101603"/>
                    </a:cubicBezTo>
                    <a:close/>
                  </a:path>
                </a:pathLst>
              </a:custGeom>
              <a:grpFill/>
              <a:ln w="9525" cap="flat">
                <a:noFill/>
                <a:prstDash val="solid"/>
                <a:miter/>
              </a:ln>
            </p:spPr>
            <p:txBody>
              <a:bodyPr rtlCol="0" anchor="ctr"/>
              <a:lstStyle/>
              <a:p>
                <a:endParaRPr lang="en-US"/>
              </a:p>
            </p:txBody>
          </p:sp>
          <p:sp>
            <p:nvSpPr>
              <p:cNvPr id="86" name="Freeform 47">
                <a:extLst>
                  <a:ext uri="{FF2B5EF4-FFF2-40B4-BE49-F238E27FC236}">
                    <a16:creationId xmlns:a16="http://schemas.microsoft.com/office/drawing/2014/main" id="{2E1EFE71-20F5-4BB6-B22A-824B52557E29}"/>
                  </a:ext>
                </a:extLst>
              </p:cNvPr>
              <p:cNvSpPr/>
              <p:nvPr/>
            </p:nvSpPr>
            <p:spPr>
              <a:xfrm>
                <a:off x="4473572" y="1600200"/>
                <a:ext cx="200025" cy="200025"/>
              </a:xfrm>
              <a:custGeom>
                <a:avLst/>
                <a:gdLst>
                  <a:gd name="connsiteX0" fmla="*/ 203206 w 200025"/>
                  <a:gd name="connsiteY0" fmla="*/ 101603 h 200025"/>
                  <a:gd name="connsiteX1" fmla="*/ 101603 w 200025"/>
                  <a:gd name="connsiteY1" fmla="*/ 203206 h 200025"/>
                  <a:gd name="connsiteX2" fmla="*/ 0 w 200025"/>
                  <a:gd name="connsiteY2" fmla="*/ 101603 h 200025"/>
                  <a:gd name="connsiteX3" fmla="*/ 101603 w 200025"/>
                  <a:gd name="connsiteY3" fmla="*/ 0 h 200025"/>
                  <a:gd name="connsiteX4" fmla="*/ 203206 w 200025"/>
                  <a:gd name="connsiteY4" fmla="*/ 101603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00025">
                    <a:moveTo>
                      <a:pt x="203206" y="101603"/>
                    </a:moveTo>
                    <a:cubicBezTo>
                      <a:pt x="203206" y="157717"/>
                      <a:pt x="157717" y="203206"/>
                      <a:pt x="101603" y="203206"/>
                    </a:cubicBezTo>
                    <a:cubicBezTo>
                      <a:pt x="45489" y="203206"/>
                      <a:pt x="0" y="157717"/>
                      <a:pt x="0" y="101603"/>
                    </a:cubicBezTo>
                    <a:cubicBezTo>
                      <a:pt x="0" y="45489"/>
                      <a:pt x="45489" y="0"/>
                      <a:pt x="101603" y="0"/>
                    </a:cubicBezTo>
                    <a:cubicBezTo>
                      <a:pt x="157717" y="0"/>
                      <a:pt x="203206" y="45489"/>
                      <a:pt x="203206" y="101603"/>
                    </a:cubicBezTo>
                    <a:close/>
                  </a:path>
                </a:pathLst>
              </a:custGeom>
              <a:grpFill/>
              <a:ln w="9525" cap="flat">
                <a:noFill/>
                <a:prstDash val="solid"/>
                <a:miter/>
              </a:ln>
            </p:spPr>
            <p:txBody>
              <a:bodyPr rtlCol="0" anchor="ctr"/>
              <a:lstStyle/>
              <a:p>
                <a:endParaRPr lang="en-US"/>
              </a:p>
            </p:txBody>
          </p:sp>
          <p:sp>
            <p:nvSpPr>
              <p:cNvPr id="87" name="Freeform 48">
                <a:extLst>
                  <a:ext uri="{FF2B5EF4-FFF2-40B4-BE49-F238E27FC236}">
                    <a16:creationId xmlns:a16="http://schemas.microsoft.com/office/drawing/2014/main" id="{520079FC-9811-46C8-AA3B-158C8E8E32D3}"/>
                  </a:ext>
                </a:extLst>
              </p:cNvPr>
              <p:cNvSpPr/>
              <p:nvPr/>
            </p:nvSpPr>
            <p:spPr>
              <a:xfrm>
                <a:off x="4879975" y="1600200"/>
                <a:ext cx="200025" cy="200025"/>
              </a:xfrm>
              <a:custGeom>
                <a:avLst/>
                <a:gdLst>
                  <a:gd name="connsiteX0" fmla="*/ 203206 w 200025"/>
                  <a:gd name="connsiteY0" fmla="*/ 101603 h 200025"/>
                  <a:gd name="connsiteX1" fmla="*/ 101603 w 200025"/>
                  <a:gd name="connsiteY1" fmla="*/ 203206 h 200025"/>
                  <a:gd name="connsiteX2" fmla="*/ 0 w 200025"/>
                  <a:gd name="connsiteY2" fmla="*/ 101603 h 200025"/>
                  <a:gd name="connsiteX3" fmla="*/ 101603 w 200025"/>
                  <a:gd name="connsiteY3" fmla="*/ 0 h 200025"/>
                  <a:gd name="connsiteX4" fmla="*/ 203206 w 200025"/>
                  <a:gd name="connsiteY4" fmla="*/ 101603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00025">
                    <a:moveTo>
                      <a:pt x="203206" y="101603"/>
                    </a:moveTo>
                    <a:cubicBezTo>
                      <a:pt x="203206" y="157717"/>
                      <a:pt x="157717" y="203206"/>
                      <a:pt x="101603" y="203206"/>
                    </a:cubicBezTo>
                    <a:cubicBezTo>
                      <a:pt x="45489" y="203206"/>
                      <a:pt x="0" y="157717"/>
                      <a:pt x="0" y="101603"/>
                    </a:cubicBezTo>
                    <a:cubicBezTo>
                      <a:pt x="0" y="45489"/>
                      <a:pt x="45489" y="0"/>
                      <a:pt x="101603" y="0"/>
                    </a:cubicBezTo>
                    <a:cubicBezTo>
                      <a:pt x="157717" y="0"/>
                      <a:pt x="203206" y="45489"/>
                      <a:pt x="203206" y="101603"/>
                    </a:cubicBezTo>
                    <a:close/>
                  </a:path>
                </a:pathLst>
              </a:custGeom>
              <a:grpFill/>
              <a:ln w="9525" cap="flat">
                <a:noFill/>
                <a:prstDash val="solid"/>
                <a:miter/>
              </a:ln>
            </p:spPr>
            <p:txBody>
              <a:bodyPr rtlCol="0" anchor="ctr"/>
              <a:lstStyle/>
              <a:p>
                <a:endParaRPr lang="en-US"/>
              </a:p>
            </p:txBody>
          </p:sp>
          <p:sp>
            <p:nvSpPr>
              <p:cNvPr id="88" name="Freeform 49">
                <a:extLst>
                  <a:ext uri="{FF2B5EF4-FFF2-40B4-BE49-F238E27FC236}">
                    <a16:creationId xmlns:a16="http://schemas.microsoft.com/office/drawing/2014/main" id="{AEB94AD4-6A88-4127-A787-64B05F3A9CE3}"/>
                  </a:ext>
                </a:extLst>
              </p:cNvPr>
              <p:cNvSpPr/>
              <p:nvPr/>
            </p:nvSpPr>
            <p:spPr>
              <a:xfrm>
                <a:off x="4676769" y="3022597"/>
                <a:ext cx="2438400" cy="200025"/>
              </a:xfrm>
              <a:custGeom>
                <a:avLst/>
                <a:gdLst>
                  <a:gd name="connsiteX0" fmla="*/ 101603 w 2438400"/>
                  <a:gd name="connsiteY0" fmla="*/ 203206 h 200025"/>
                  <a:gd name="connsiteX1" fmla="*/ 2336806 w 2438400"/>
                  <a:gd name="connsiteY1" fmla="*/ 203206 h 200025"/>
                  <a:gd name="connsiteX2" fmla="*/ 2438410 w 2438400"/>
                  <a:gd name="connsiteY2" fmla="*/ 101603 h 200025"/>
                  <a:gd name="connsiteX3" fmla="*/ 2336806 w 2438400"/>
                  <a:gd name="connsiteY3" fmla="*/ 0 h 200025"/>
                  <a:gd name="connsiteX4" fmla="*/ 101603 w 2438400"/>
                  <a:gd name="connsiteY4" fmla="*/ 0 h 200025"/>
                  <a:gd name="connsiteX5" fmla="*/ 0 w 2438400"/>
                  <a:gd name="connsiteY5" fmla="*/ 101603 h 200025"/>
                  <a:gd name="connsiteX6" fmla="*/ 101603 w 2438400"/>
                  <a:gd name="connsiteY6" fmla="*/ 2032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0" h="200025">
                    <a:moveTo>
                      <a:pt x="101603" y="203206"/>
                    </a:moveTo>
                    <a:lnTo>
                      <a:pt x="2336806" y="203206"/>
                    </a:lnTo>
                    <a:cubicBezTo>
                      <a:pt x="2392966" y="203206"/>
                      <a:pt x="2438410" y="157763"/>
                      <a:pt x="2438410" y="101603"/>
                    </a:cubicBezTo>
                    <a:cubicBezTo>
                      <a:pt x="2438410" y="45444"/>
                      <a:pt x="2392966" y="0"/>
                      <a:pt x="2336806" y="0"/>
                    </a:cubicBezTo>
                    <a:lnTo>
                      <a:pt x="101603" y="0"/>
                    </a:lnTo>
                    <a:cubicBezTo>
                      <a:pt x="45444" y="0"/>
                      <a:pt x="0" y="45444"/>
                      <a:pt x="0" y="101603"/>
                    </a:cubicBezTo>
                    <a:cubicBezTo>
                      <a:pt x="0" y="157763"/>
                      <a:pt x="45453" y="203206"/>
                      <a:pt x="101603" y="203206"/>
                    </a:cubicBezTo>
                    <a:close/>
                  </a:path>
                </a:pathLst>
              </a:custGeom>
              <a:grpFill/>
              <a:ln w="9525" cap="flat">
                <a:noFill/>
                <a:prstDash val="solid"/>
                <a:miter/>
              </a:ln>
            </p:spPr>
            <p:txBody>
              <a:bodyPr rtlCol="0" anchor="ctr"/>
              <a:lstStyle/>
              <a:p>
                <a:endParaRPr lang="en-US">
                  <a:solidFill>
                    <a:schemeClr val="bg1"/>
                  </a:solidFill>
                </a:endParaRPr>
              </a:p>
            </p:txBody>
          </p:sp>
          <p:sp>
            <p:nvSpPr>
              <p:cNvPr id="89" name="Freeform 50">
                <a:extLst>
                  <a:ext uri="{FF2B5EF4-FFF2-40B4-BE49-F238E27FC236}">
                    <a16:creationId xmlns:a16="http://schemas.microsoft.com/office/drawing/2014/main" id="{A4592DF7-A8BA-4B3B-A040-BCFAB7D6A4F2}"/>
                  </a:ext>
                </a:extLst>
              </p:cNvPr>
              <p:cNvSpPr/>
              <p:nvPr/>
            </p:nvSpPr>
            <p:spPr>
              <a:xfrm>
                <a:off x="4676769" y="4241797"/>
                <a:ext cx="1419225" cy="200025"/>
              </a:xfrm>
              <a:custGeom>
                <a:avLst/>
                <a:gdLst>
                  <a:gd name="connsiteX0" fmla="*/ 1320803 w 1419225"/>
                  <a:gd name="connsiteY0" fmla="*/ 0 h 200025"/>
                  <a:gd name="connsiteX1" fmla="*/ 101603 w 1419225"/>
                  <a:gd name="connsiteY1" fmla="*/ 0 h 200025"/>
                  <a:gd name="connsiteX2" fmla="*/ 0 w 1419225"/>
                  <a:gd name="connsiteY2" fmla="*/ 101603 h 200025"/>
                  <a:gd name="connsiteX3" fmla="*/ 101603 w 1419225"/>
                  <a:gd name="connsiteY3" fmla="*/ 203206 h 200025"/>
                  <a:gd name="connsiteX4" fmla="*/ 1320803 w 1419225"/>
                  <a:gd name="connsiteY4" fmla="*/ 203206 h 200025"/>
                  <a:gd name="connsiteX5" fmla="*/ 1422406 w 1419225"/>
                  <a:gd name="connsiteY5" fmla="*/ 101603 h 200025"/>
                  <a:gd name="connsiteX6" fmla="*/ 1320803 w 1419225"/>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25" h="200025">
                    <a:moveTo>
                      <a:pt x="1320803" y="0"/>
                    </a:moveTo>
                    <a:lnTo>
                      <a:pt x="101603" y="0"/>
                    </a:lnTo>
                    <a:cubicBezTo>
                      <a:pt x="45444" y="0"/>
                      <a:pt x="0" y="45444"/>
                      <a:pt x="0" y="101603"/>
                    </a:cubicBezTo>
                    <a:cubicBezTo>
                      <a:pt x="0" y="157762"/>
                      <a:pt x="45444" y="203206"/>
                      <a:pt x="101603" y="203206"/>
                    </a:cubicBezTo>
                    <a:lnTo>
                      <a:pt x="1320803" y="203206"/>
                    </a:lnTo>
                    <a:cubicBezTo>
                      <a:pt x="1376963" y="203206"/>
                      <a:pt x="1422406" y="157762"/>
                      <a:pt x="1422406" y="101603"/>
                    </a:cubicBezTo>
                    <a:cubicBezTo>
                      <a:pt x="1422406" y="45444"/>
                      <a:pt x="1376963" y="0"/>
                      <a:pt x="1320803" y="0"/>
                    </a:cubicBezTo>
                    <a:close/>
                  </a:path>
                </a:pathLst>
              </a:custGeom>
              <a:grpFill/>
              <a:ln w="9525" cap="flat">
                <a:noFill/>
                <a:prstDash val="solid"/>
                <a:miter/>
              </a:ln>
            </p:spPr>
            <p:txBody>
              <a:bodyPr rtlCol="0" anchor="ctr"/>
              <a:lstStyle/>
              <a:p>
                <a:endParaRPr lang="en-US"/>
              </a:p>
            </p:txBody>
          </p:sp>
          <p:sp>
            <p:nvSpPr>
              <p:cNvPr id="90" name="Freeform 51">
                <a:extLst>
                  <a:ext uri="{FF2B5EF4-FFF2-40B4-BE49-F238E27FC236}">
                    <a16:creationId xmlns:a16="http://schemas.microsoft.com/office/drawing/2014/main" id="{536858FF-9F26-45BD-A0B1-D0747F38910E}"/>
                  </a:ext>
                </a:extLst>
              </p:cNvPr>
              <p:cNvSpPr/>
              <p:nvPr/>
            </p:nvSpPr>
            <p:spPr>
              <a:xfrm>
                <a:off x="3660775" y="1193797"/>
                <a:ext cx="4876800" cy="4467225"/>
              </a:xfrm>
              <a:custGeom>
                <a:avLst/>
                <a:gdLst>
                  <a:gd name="connsiteX0" fmla="*/ 4487866 w 4876800"/>
                  <a:gd name="connsiteY0" fmla="*/ 1219200 h 4467225"/>
                  <a:gd name="connsiteX1" fmla="*/ 4470407 w 4876800"/>
                  <a:gd name="connsiteY1" fmla="*/ 1220953 h 4467225"/>
                  <a:gd name="connsiteX2" fmla="*/ 4470407 w 4876800"/>
                  <a:gd name="connsiteY2" fmla="*/ 406403 h 4467225"/>
                  <a:gd name="connsiteX3" fmla="*/ 4064003 w 4876800"/>
                  <a:gd name="connsiteY3" fmla="*/ 0 h 4467225"/>
                  <a:gd name="connsiteX4" fmla="*/ 406403 w 4876800"/>
                  <a:gd name="connsiteY4" fmla="*/ 0 h 4467225"/>
                  <a:gd name="connsiteX5" fmla="*/ 0 w 4876800"/>
                  <a:gd name="connsiteY5" fmla="*/ 406403 h 4467225"/>
                  <a:gd name="connsiteX6" fmla="*/ 0 w 4876800"/>
                  <a:gd name="connsiteY6" fmla="*/ 4064003 h 4467225"/>
                  <a:gd name="connsiteX7" fmla="*/ 406403 w 4876800"/>
                  <a:gd name="connsiteY7" fmla="*/ 4470407 h 4467225"/>
                  <a:gd name="connsiteX8" fmla="*/ 4064003 w 4876800"/>
                  <a:gd name="connsiteY8" fmla="*/ 4470407 h 4467225"/>
                  <a:gd name="connsiteX9" fmla="*/ 4470407 w 4876800"/>
                  <a:gd name="connsiteY9" fmla="*/ 4064003 h 4467225"/>
                  <a:gd name="connsiteX10" fmla="*/ 4470407 w 4876800"/>
                  <a:gd name="connsiteY10" fmla="*/ 2175624 h 4467225"/>
                  <a:gd name="connsiteX11" fmla="*/ 4762900 w 4876800"/>
                  <a:gd name="connsiteY11" fmla="*/ 1883178 h 4467225"/>
                  <a:gd name="connsiteX12" fmla="*/ 4762900 w 4876800"/>
                  <a:gd name="connsiteY12" fmla="*/ 1883083 h 4467225"/>
                  <a:gd name="connsiteX13" fmla="*/ 4876800 w 4876800"/>
                  <a:gd name="connsiteY13" fmla="*/ 1608144 h 4467225"/>
                  <a:gd name="connsiteX14" fmla="*/ 4487866 w 4876800"/>
                  <a:gd name="connsiteY14" fmla="*/ 1219200 h 4467225"/>
                  <a:gd name="connsiteX15" fmla="*/ 203197 w 4876800"/>
                  <a:gd name="connsiteY15" fmla="*/ 406403 h 4467225"/>
                  <a:gd name="connsiteX16" fmla="*/ 406394 w 4876800"/>
                  <a:gd name="connsiteY16" fmla="*/ 203206 h 4467225"/>
                  <a:gd name="connsiteX17" fmla="*/ 4063994 w 4876800"/>
                  <a:gd name="connsiteY17" fmla="*/ 203206 h 4467225"/>
                  <a:gd name="connsiteX18" fmla="*/ 4267200 w 4876800"/>
                  <a:gd name="connsiteY18" fmla="*/ 406403 h 4467225"/>
                  <a:gd name="connsiteX19" fmla="*/ 4267200 w 4876800"/>
                  <a:gd name="connsiteY19" fmla="*/ 812806 h 4467225"/>
                  <a:gd name="connsiteX20" fmla="*/ 203197 w 4876800"/>
                  <a:gd name="connsiteY20" fmla="*/ 812806 h 4467225"/>
                  <a:gd name="connsiteX21" fmla="*/ 203197 w 4876800"/>
                  <a:gd name="connsiteY21" fmla="*/ 406403 h 4467225"/>
                  <a:gd name="connsiteX22" fmla="*/ 4267200 w 4876800"/>
                  <a:gd name="connsiteY22" fmla="*/ 4064003 h 4467225"/>
                  <a:gd name="connsiteX23" fmla="*/ 4064003 w 4876800"/>
                  <a:gd name="connsiteY23" fmla="*/ 4267200 h 4467225"/>
                  <a:gd name="connsiteX24" fmla="*/ 406403 w 4876800"/>
                  <a:gd name="connsiteY24" fmla="*/ 4267200 h 4467225"/>
                  <a:gd name="connsiteX25" fmla="*/ 203206 w 4876800"/>
                  <a:gd name="connsiteY25" fmla="*/ 4064003 h 4467225"/>
                  <a:gd name="connsiteX26" fmla="*/ 203206 w 4876800"/>
                  <a:gd name="connsiteY26" fmla="*/ 1016003 h 4467225"/>
                  <a:gd name="connsiteX27" fmla="*/ 4267200 w 4876800"/>
                  <a:gd name="connsiteY27" fmla="*/ 1016003 h 4467225"/>
                  <a:gd name="connsiteX28" fmla="*/ 4267200 w 4876800"/>
                  <a:gd name="connsiteY28" fmla="*/ 1288609 h 4467225"/>
                  <a:gd name="connsiteX29" fmla="*/ 4212831 w 4876800"/>
                  <a:gd name="connsiteY29" fmla="*/ 1333110 h 4467225"/>
                  <a:gd name="connsiteX30" fmla="*/ 3107360 w 4876800"/>
                  <a:gd name="connsiteY30" fmla="*/ 2438410 h 4467225"/>
                  <a:gd name="connsiteX31" fmla="*/ 1117597 w 4876800"/>
                  <a:gd name="connsiteY31" fmla="*/ 2438410 h 4467225"/>
                  <a:gd name="connsiteX32" fmla="*/ 1015994 w 4876800"/>
                  <a:gd name="connsiteY32" fmla="*/ 2540013 h 4467225"/>
                  <a:gd name="connsiteX33" fmla="*/ 1117597 w 4876800"/>
                  <a:gd name="connsiteY33" fmla="*/ 2641616 h 4467225"/>
                  <a:gd name="connsiteX34" fmla="*/ 2944349 w 4876800"/>
                  <a:gd name="connsiteY34" fmla="*/ 2641616 h 4467225"/>
                  <a:gd name="connsiteX35" fmla="*/ 2846785 w 4876800"/>
                  <a:gd name="connsiteY35" fmla="*/ 3129677 h 4467225"/>
                  <a:gd name="connsiteX36" fmla="*/ 2874569 w 4876800"/>
                  <a:gd name="connsiteY36" fmla="*/ 3221450 h 4467225"/>
                  <a:gd name="connsiteX37" fmla="*/ 2946407 w 4876800"/>
                  <a:gd name="connsiteY37" fmla="*/ 3251216 h 4467225"/>
                  <a:gd name="connsiteX38" fmla="*/ 2966247 w 4876800"/>
                  <a:gd name="connsiteY38" fmla="*/ 3249235 h 4467225"/>
                  <a:gd name="connsiteX39" fmla="*/ 3474053 w 4876800"/>
                  <a:gd name="connsiteY39" fmla="*/ 3147632 h 4467225"/>
                  <a:gd name="connsiteX40" fmla="*/ 3526041 w 4876800"/>
                  <a:gd name="connsiteY40" fmla="*/ 3119847 h 4467225"/>
                  <a:gd name="connsiteX41" fmla="*/ 4267200 w 4876800"/>
                  <a:gd name="connsiteY41" fmla="*/ 2378802 h 4467225"/>
                  <a:gd name="connsiteX42" fmla="*/ 4267200 w 4876800"/>
                  <a:gd name="connsiteY42" fmla="*/ 4064003 h 4467225"/>
                  <a:gd name="connsiteX43" fmla="*/ 3404197 w 4876800"/>
                  <a:gd name="connsiteY43" fmla="*/ 2954436 h 4467225"/>
                  <a:gd name="connsiteX44" fmla="*/ 3075984 w 4876800"/>
                  <a:gd name="connsiteY44" fmla="*/ 3020121 h 4467225"/>
                  <a:gd name="connsiteX45" fmla="*/ 3141669 w 4876800"/>
                  <a:gd name="connsiteY45" fmla="*/ 2691508 h 4467225"/>
                  <a:gd name="connsiteX46" fmla="*/ 4063956 w 4876800"/>
                  <a:gd name="connsiteY46" fmla="*/ 1769221 h 4467225"/>
                  <a:gd name="connsiteX47" fmla="*/ 4326722 w 4876800"/>
                  <a:gd name="connsiteY47" fmla="*/ 2031987 h 4467225"/>
                  <a:gd name="connsiteX48" fmla="*/ 3404197 w 4876800"/>
                  <a:gd name="connsiteY48" fmla="*/ 2954436 h 4467225"/>
                  <a:gd name="connsiteX49" fmla="*/ 4619225 w 4876800"/>
                  <a:gd name="connsiteY49" fmla="*/ 1739503 h 4467225"/>
                  <a:gd name="connsiteX50" fmla="*/ 4470397 w 4876800"/>
                  <a:gd name="connsiteY50" fmla="*/ 1888331 h 4467225"/>
                  <a:gd name="connsiteX51" fmla="*/ 4207612 w 4876800"/>
                  <a:gd name="connsiteY51" fmla="*/ 1625546 h 4467225"/>
                  <a:gd name="connsiteX52" fmla="*/ 4356488 w 4876800"/>
                  <a:gd name="connsiteY52" fmla="*/ 1476670 h 4467225"/>
                  <a:gd name="connsiteX53" fmla="*/ 4487856 w 4876800"/>
                  <a:gd name="connsiteY53" fmla="*/ 1422397 h 4467225"/>
                  <a:gd name="connsiteX54" fmla="*/ 4673594 w 4876800"/>
                  <a:gd name="connsiteY54" fmla="*/ 1608134 h 4467225"/>
                  <a:gd name="connsiteX55" fmla="*/ 4619225 w 4876800"/>
                  <a:gd name="connsiteY55" fmla="*/ 1739503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76800" h="4467225">
                    <a:moveTo>
                      <a:pt x="4487866" y="1219200"/>
                    </a:moveTo>
                    <a:cubicBezTo>
                      <a:pt x="4481980" y="1219200"/>
                      <a:pt x="4476274" y="1220676"/>
                      <a:pt x="4470407" y="1220953"/>
                    </a:cubicBezTo>
                    <a:lnTo>
                      <a:pt x="4470407" y="406403"/>
                    </a:lnTo>
                    <a:cubicBezTo>
                      <a:pt x="4470407" y="182270"/>
                      <a:pt x="4288041" y="0"/>
                      <a:pt x="4064003" y="0"/>
                    </a:cubicBezTo>
                    <a:lnTo>
                      <a:pt x="406403" y="0"/>
                    </a:lnTo>
                    <a:cubicBezTo>
                      <a:pt x="182366" y="0"/>
                      <a:pt x="0" y="182270"/>
                      <a:pt x="0" y="406403"/>
                    </a:cubicBezTo>
                    <a:lnTo>
                      <a:pt x="0" y="4064003"/>
                    </a:lnTo>
                    <a:cubicBezTo>
                      <a:pt x="0" y="4288136"/>
                      <a:pt x="182366" y="4470407"/>
                      <a:pt x="406403" y="4470407"/>
                    </a:cubicBezTo>
                    <a:lnTo>
                      <a:pt x="4064003" y="4470407"/>
                    </a:lnTo>
                    <a:cubicBezTo>
                      <a:pt x="4288041" y="4470407"/>
                      <a:pt x="4470407" y="4288146"/>
                      <a:pt x="4470407" y="4064003"/>
                    </a:cubicBezTo>
                    <a:lnTo>
                      <a:pt x="4470407" y="2175624"/>
                    </a:lnTo>
                    <a:lnTo>
                      <a:pt x="4762900" y="1883178"/>
                    </a:lnTo>
                    <a:cubicBezTo>
                      <a:pt x="4762900" y="1883178"/>
                      <a:pt x="4762900" y="1883178"/>
                      <a:pt x="4762900" y="1883083"/>
                    </a:cubicBezTo>
                    <a:cubicBezTo>
                      <a:pt x="4835328" y="1810655"/>
                      <a:pt x="4876800" y="1710442"/>
                      <a:pt x="4876800" y="1608144"/>
                    </a:cubicBezTo>
                    <a:cubicBezTo>
                      <a:pt x="4876800" y="1393631"/>
                      <a:pt x="4702378" y="1219200"/>
                      <a:pt x="4487866" y="1219200"/>
                    </a:cubicBezTo>
                    <a:close/>
                    <a:moveTo>
                      <a:pt x="203197" y="406403"/>
                    </a:moveTo>
                    <a:cubicBezTo>
                      <a:pt x="203197" y="294389"/>
                      <a:pt x="294284" y="203206"/>
                      <a:pt x="406394" y="203206"/>
                    </a:cubicBezTo>
                    <a:lnTo>
                      <a:pt x="4063994" y="203206"/>
                    </a:lnTo>
                    <a:cubicBezTo>
                      <a:pt x="4176122" y="203206"/>
                      <a:pt x="4267200" y="294389"/>
                      <a:pt x="4267200" y="406403"/>
                    </a:cubicBezTo>
                    <a:lnTo>
                      <a:pt x="4267200" y="812806"/>
                    </a:lnTo>
                    <a:lnTo>
                      <a:pt x="203197" y="812806"/>
                    </a:lnTo>
                    <a:lnTo>
                      <a:pt x="203197" y="406403"/>
                    </a:lnTo>
                    <a:close/>
                    <a:moveTo>
                      <a:pt x="4267200" y="4064003"/>
                    </a:moveTo>
                    <a:cubicBezTo>
                      <a:pt x="4267200" y="4176017"/>
                      <a:pt x="4176113" y="4267200"/>
                      <a:pt x="4064003" y="4267200"/>
                    </a:cubicBezTo>
                    <a:lnTo>
                      <a:pt x="406403" y="4267200"/>
                    </a:lnTo>
                    <a:cubicBezTo>
                      <a:pt x="294284" y="4267200"/>
                      <a:pt x="203206" y="4176017"/>
                      <a:pt x="203206" y="4064003"/>
                    </a:cubicBezTo>
                    <a:lnTo>
                      <a:pt x="203206" y="1016003"/>
                    </a:lnTo>
                    <a:lnTo>
                      <a:pt x="4267200" y="1016003"/>
                    </a:lnTo>
                    <a:lnTo>
                      <a:pt x="4267200" y="1288609"/>
                    </a:lnTo>
                    <a:cubicBezTo>
                      <a:pt x="4247912" y="1301867"/>
                      <a:pt x="4229462" y="1316450"/>
                      <a:pt x="4212831" y="1333110"/>
                    </a:cubicBezTo>
                    <a:lnTo>
                      <a:pt x="3107360" y="2438410"/>
                    </a:lnTo>
                    <a:lnTo>
                      <a:pt x="1117597" y="2438410"/>
                    </a:lnTo>
                    <a:cubicBezTo>
                      <a:pt x="1061437" y="2438410"/>
                      <a:pt x="1015994" y="2483854"/>
                      <a:pt x="1015994" y="2540013"/>
                    </a:cubicBezTo>
                    <a:cubicBezTo>
                      <a:pt x="1015994" y="2596172"/>
                      <a:pt x="1061437" y="2641616"/>
                      <a:pt x="1117597" y="2641616"/>
                    </a:cubicBezTo>
                    <a:lnTo>
                      <a:pt x="2944349" y="2641616"/>
                    </a:lnTo>
                    <a:lnTo>
                      <a:pt x="2846785" y="3129677"/>
                    </a:lnTo>
                    <a:cubicBezTo>
                      <a:pt x="2840041" y="3163014"/>
                      <a:pt x="2850556" y="3197447"/>
                      <a:pt x="2874569" y="3221450"/>
                    </a:cubicBezTo>
                    <a:cubicBezTo>
                      <a:pt x="2893819" y="3240700"/>
                      <a:pt x="2919813" y="3251216"/>
                      <a:pt x="2946407" y="3251216"/>
                    </a:cubicBezTo>
                    <a:cubicBezTo>
                      <a:pt x="2952960" y="3251216"/>
                      <a:pt x="2959703" y="3250521"/>
                      <a:pt x="2966247" y="3249235"/>
                    </a:cubicBezTo>
                    <a:lnTo>
                      <a:pt x="3474053" y="3147632"/>
                    </a:lnTo>
                    <a:cubicBezTo>
                      <a:pt x="3493894" y="3143660"/>
                      <a:pt x="3511953" y="3134039"/>
                      <a:pt x="3526041" y="3119847"/>
                    </a:cubicBezTo>
                    <a:lnTo>
                      <a:pt x="4267200" y="2378802"/>
                    </a:lnTo>
                    <a:lnTo>
                      <a:pt x="4267200" y="4064003"/>
                    </a:lnTo>
                    <a:close/>
                    <a:moveTo>
                      <a:pt x="3404197" y="2954436"/>
                    </a:moveTo>
                    <a:lnTo>
                      <a:pt x="3075984" y="3020121"/>
                    </a:lnTo>
                    <a:lnTo>
                      <a:pt x="3141669" y="2691508"/>
                    </a:lnTo>
                    <a:lnTo>
                      <a:pt x="4063956" y="1769221"/>
                    </a:lnTo>
                    <a:lnTo>
                      <a:pt x="4326722" y="2031987"/>
                    </a:lnTo>
                    <a:lnTo>
                      <a:pt x="3404197" y="2954436"/>
                    </a:lnTo>
                    <a:close/>
                    <a:moveTo>
                      <a:pt x="4619225" y="1739503"/>
                    </a:moveTo>
                    <a:lnTo>
                      <a:pt x="4470397" y="1888331"/>
                    </a:lnTo>
                    <a:lnTo>
                      <a:pt x="4207612" y="1625546"/>
                    </a:lnTo>
                    <a:lnTo>
                      <a:pt x="4356488" y="1476670"/>
                    </a:lnTo>
                    <a:cubicBezTo>
                      <a:pt x="4391016" y="1442237"/>
                      <a:pt x="4438841" y="1422397"/>
                      <a:pt x="4487856" y="1422397"/>
                    </a:cubicBezTo>
                    <a:cubicBezTo>
                      <a:pt x="4590250" y="1422397"/>
                      <a:pt x="4673594" y="1505741"/>
                      <a:pt x="4673594" y="1608134"/>
                    </a:cubicBezTo>
                    <a:cubicBezTo>
                      <a:pt x="4673603" y="1656960"/>
                      <a:pt x="4653753" y="1704880"/>
                      <a:pt x="4619225" y="1739503"/>
                    </a:cubicBezTo>
                    <a:close/>
                  </a:path>
                </a:pathLst>
              </a:custGeom>
              <a:grpFill/>
              <a:ln w="9525" cap="flat">
                <a:noFill/>
                <a:prstDash val="solid"/>
                <a:miter/>
              </a:ln>
            </p:spPr>
            <p:txBody>
              <a:bodyPr rtlCol="0" anchor="ctr"/>
              <a:lstStyle/>
              <a:p>
                <a:endParaRPr lang="en-US"/>
              </a:p>
            </p:txBody>
          </p:sp>
        </p:grpSp>
      </p:grpSp>
      <p:grpSp>
        <p:nvGrpSpPr>
          <p:cNvPr id="10" name="Group 9">
            <a:extLst>
              <a:ext uri="{FF2B5EF4-FFF2-40B4-BE49-F238E27FC236}">
                <a16:creationId xmlns:a16="http://schemas.microsoft.com/office/drawing/2014/main" id="{95482070-4427-4A7D-997F-7B81745115C8}"/>
              </a:ext>
            </a:extLst>
          </p:cNvPr>
          <p:cNvGrpSpPr/>
          <p:nvPr/>
        </p:nvGrpSpPr>
        <p:grpSpPr>
          <a:xfrm>
            <a:off x="6867362" y="2669729"/>
            <a:ext cx="1215659" cy="1274960"/>
            <a:chOff x="8001000" y="1634114"/>
            <a:chExt cx="1215659" cy="1274960"/>
          </a:xfrm>
        </p:grpSpPr>
        <p:sp>
          <p:nvSpPr>
            <p:cNvPr id="8" name="Rectangle 7">
              <a:extLst>
                <a:ext uri="{FF2B5EF4-FFF2-40B4-BE49-F238E27FC236}">
                  <a16:creationId xmlns:a16="http://schemas.microsoft.com/office/drawing/2014/main" id="{3ADEF241-D432-4D87-8210-48018CA65B8E}"/>
                </a:ext>
              </a:extLst>
            </p:cNvPr>
            <p:cNvSpPr/>
            <p:nvPr/>
          </p:nvSpPr>
          <p:spPr>
            <a:xfrm>
              <a:off x="8001000" y="1634114"/>
              <a:ext cx="1215659" cy="1274960"/>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aphic 15">
              <a:extLst>
                <a:ext uri="{FF2B5EF4-FFF2-40B4-BE49-F238E27FC236}">
                  <a16:creationId xmlns:a16="http://schemas.microsoft.com/office/drawing/2014/main" id="{8A022AA0-68E8-4296-BC86-E7CF388638B0}"/>
                </a:ext>
              </a:extLst>
            </p:cNvPr>
            <p:cNvGrpSpPr/>
            <p:nvPr/>
          </p:nvGrpSpPr>
          <p:grpSpPr>
            <a:xfrm>
              <a:off x="8110352" y="1803948"/>
              <a:ext cx="1025842" cy="1025842"/>
              <a:chOff x="4079875" y="1409700"/>
              <a:chExt cx="4038600" cy="4038600"/>
            </a:xfrm>
            <a:solidFill>
              <a:schemeClr val="bg1"/>
            </a:solidFill>
          </p:grpSpPr>
          <p:sp>
            <p:nvSpPr>
              <p:cNvPr id="92" name="Freeform 17">
                <a:extLst>
                  <a:ext uri="{FF2B5EF4-FFF2-40B4-BE49-F238E27FC236}">
                    <a16:creationId xmlns:a16="http://schemas.microsoft.com/office/drawing/2014/main" id="{3E1FBEF4-4A46-4BD0-94AB-014D8F0F3C91}"/>
                  </a:ext>
                </a:extLst>
              </p:cNvPr>
              <p:cNvSpPr/>
              <p:nvPr/>
            </p:nvSpPr>
            <p:spPr>
              <a:xfrm>
                <a:off x="5375275" y="2615184"/>
                <a:ext cx="1447800" cy="666750"/>
              </a:xfrm>
              <a:custGeom>
                <a:avLst/>
                <a:gdLst>
                  <a:gd name="connsiteX0" fmla="*/ 723900 w 1447800"/>
                  <a:gd name="connsiteY0" fmla="*/ 0 h 666750"/>
                  <a:gd name="connsiteX1" fmla="*/ 0 w 1447800"/>
                  <a:gd name="connsiteY1" fmla="*/ 598932 h 666750"/>
                  <a:gd name="connsiteX2" fmla="*/ 76200 w 1447800"/>
                  <a:gd name="connsiteY2" fmla="*/ 675132 h 666750"/>
                  <a:gd name="connsiteX3" fmla="*/ 1371600 w 1447800"/>
                  <a:gd name="connsiteY3" fmla="*/ 675132 h 666750"/>
                  <a:gd name="connsiteX4" fmla="*/ 1447800 w 1447800"/>
                  <a:gd name="connsiteY4" fmla="*/ 598932 h 666750"/>
                  <a:gd name="connsiteX5" fmla="*/ 723900 w 1447800"/>
                  <a:gd name="connsiteY5" fmla="*/ 0 h 666750"/>
                  <a:gd name="connsiteX6" fmla="*/ 157734 w 1447800"/>
                  <a:gd name="connsiteY6" fmla="*/ 522732 h 666750"/>
                  <a:gd name="connsiteX7" fmla="*/ 723900 w 1447800"/>
                  <a:gd name="connsiteY7" fmla="*/ 152400 h 666750"/>
                  <a:gd name="connsiteX8" fmla="*/ 1290066 w 1447800"/>
                  <a:gd name="connsiteY8" fmla="*/ 522732 h 666750"/>
                  <a:gd name="connsiteX9" fmla="*/ 157734 w 1447800"/>
                  <a:gd name="connsiteY9" fmla="*/ 522732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666750">
                    <a:moveTo>
                      <a:pt x="723900" y="0"/>
                    </a:moveTo>
                    <a:cubicBezTo>
                      <a:pt x="277368" y="0"/>
                      <a:pt x="0" y="228600"/>
                      <a:pt x="0" y="598932"/>
                    </a:cubicBezTo>
                    <a:cubicBezTo>
                      <a:pt x="0" y="641014"/>
                      <a:pt x="34119" y="675132"/>
                      <a:pt x="76200" y="675132"/>
                    </a:cubicBezTo>
                    <a:lnTo>
                      <a:pt x="1371600" y="675132"/>
                    </a:lnTo>
                    <a:cubicBezTo>
                      <a:pt x="1413682" y="675132"/>
                      <a:pt x="1447800" y="641014"/>
                      <a:pt x="1447800" y="598932"/>
                    </a:cubicBezTo>
                    <a:cubicBezTo>
                      <a:pt x="1447800" y="229362"/>
                      <a:pt x="1170432" y="0"/>
                      <a:pt x="723900" y="0"/>
                    </a:cubicBezTo>
                    <a:close/>
                    <a:moveTo>
                      <a:pt x="157734" y="522732"/>
                    </a:moveTo>
                    <a:cubicBezTo>
                      <a:pt x="208026" y="180594"/>
                      <a:pt x="598932" y="152400"/>
                      <a:pt x="723900" y="152400"/>
                    </a:cubicBezTo>
                    <a:cubicBezTo>
                      <a:pt x="848868" y="152400"/>
                      <a:pt x="1239774" y="180594"/>
                      <a:pt x="1290066" y="522732"/>
                    </a:cubicBezTo>
                    <a:lnTo>
                      <a:pt x="157734" y="522732"/>
                    </a:lnTo>
                    <a:close/>
                  </a:path>
                </a:pathLst>
              </a:custGeom>
              <a:grpFill/>
              <a:ln w="9525" cap="flat">
                <a:noFill/>
                <a:prstDash val="solid"/>
                <a:miter/>
              </a:ln>
            </p:spPr>
            <p:txBody>
              <a:bodyPr rtlCol="0" anchor="ctr"/>
              <a:lstStyle/>
              <a:p>
                <a:endParaRPr lang="en-US"/>
              </a:p>
            </p:txBody>
          </p:sp>
          <p:sp>
            <p:nvSpPr>
              <p:cNvPr id="93" name="Freeform 18">
                <a:extLst>
                  <a:ext uri="{FF2B5EF4-FFF2-40B4-BE49-F238E27FC236}">
                    <a16:creationId xmlns:a16="http://schemas.microsoft.com/office/drawing/2014/main" id="{5F952CB8-1043-40F8-9295-C1B8251D4A8F}"/>
                  </a:ext>
                </a:extLst>
              </p:cNvPr>
              <p:cNvSpPr/>
              <p:nvPr/>
            </p:nvSpPr>
            <p:spPr>
              <a:xfrm>
                <a:off x="5737225" y="1815084"/>
                <a:ext cx="723900" cy="714375"/>
              </a:xfrm>
              <a:custGeom>
                <a:avLst/>
                <a:gdLst>
                  <a:gd name="connsiteX0" fmla="*/ 361950 w 723900"/>
                  <a:gd name="connsiteY0" fmla="*/ 0 h 714375"/>
                  <a:gd name="connsiteX1" fmla="*/ 0 w 723900"/>
                  <a:gd name="connsiteY1" fmla="*/ 361950 h 714375"/>
                  <a:gd name="connsiteX2" fmla="*/ 361950 w 723900"/>
                  <a:gd name="connsiteY2" fmla="*/ 723900 h 714375"/>
                  <a:gd name="connsiteX3" fmla="*/ 723900 w 723900"/>
                  <a:gd name="connsiteY3" fmla="*/ 361950 h 714375"/>
                  <a:gd name="connsiteX4" fmla="*/ 361950 w 723900"/>
                  <a:gd name="connsiteY4" fmla="*/ 0 h 714375"/>
                  <a:gd name="connsiteX5" fmla="*/ 361950 w 723900"/>
                  <a:gd name="connsiteY5" fmla="*/ 571500 h 714375"/>
                  <a:gd name="connsiteX6" fmla="*/ 152400 w 723900"/>
                  <a:gd name="connsiteY6" fmla="*/ 361950 h 714375"/>
                  <a:gd name="connsiteX7" fmla="*/ 361950 w 723900"/>
                  <a:gd name="connsiteY7" fmla="*/ 152400 h 714375"/>
                  <a:gd name="connsiteX8" fmla="*/ 571500 w 723900"/>
                  <a:gd name="connsiteY8" fmla="*/ 361950 h 714375"/>
                  <a:gd name="connsiteX9" fmla="*/ 361950 w 723900"/>
                  <a:gd name="connsiteY9" fmla="*/ 57150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14375">
                    <a:moveTo>
                      <a:pt x="361950" y="0"/>
                    </a:moveTo>
                    <a:cubicBezTo>
                      <a:pt x="162049" y="0"/>
                      <a:pt x="0" y="162049"/>
                      <a:pt x="0" y="361950"/>
                    </a:cubicBezTo>
                    <a:cubicBezTo>
                      <a:pt x="419" y="561680"/>
                      <a:pt x="162220" y="723481"/>
                      <a:pt x="361950" y="723900"/>
                    </a:cubicBezTo>
                    <a:cubicBezTo>
                      <a:pt x="561851" y="723900"/>
                      <a:pt x="723900" y="561851"/>
                      <a:pt x="723900" y="361950"/>
                    </a:cubicBezTo>
                    <a:cubicBezTo>
                      <a:pt x="723900" y="162049"/>
                      <a:pt x="561851" y="0"/>
                      <a:pt x="361950" y="0"/>
                    </a:cubicBezTo>
                    <a:close/>
                    <a:moveTo>
                      <a:pt x="361950" y="571500"/>
                    </a:moveTo>
                    <a:cubicBezTo>
                      <a:pt x="246221" y="571500"/>
                      <a:pt x="152400" y="477679"/>
                      <a:pt x="152400" y="361950"/>
                    </a:cubicBezTo>
                    <a:cubicBezTo>
                      <a:pt x="152400" y="246221"/>
                      <a:pt x="246221" y="152400"/>
                      <a:pt x="361950" y="152400"/>
                    </a:cubicBezTo>
                    <a:cubicBezTo>
                      <a:pt x="477679" y="152400"/>
                      <a:pt x="571500" y="246221"/>
                      <a:pt x="571500" y="361950"/>
                    </a:cubicBezTo>
                    <a:cubicBezTo>
                      <a:pt x="571500" y="477679"/>
                      <a:pt x="477679" y="571500"/>
                      <a:pt x="361950" y="571500"/>
                    </a:cubicBezTo>
                    <a:close/>
                  </a:path>
                </a:pathLst>
              </a:custGeom>
              <a:grpFill/>
              <a:ln w="9525" cap="flat">
                <a:noFill/>
                <a:prstDash val="solid"/>
                <a:miter/>
              </a:ln>
            </p:spPr>
            <p:txBody>
              <a:bodyPr rtlCol="0" anchor="ctr"/>
              <a:lstStyle/>
              <a:p>
                <a:endParaRPr lang="en-US"/>
              </a:p>
            </p:txBody>
          </p:sp>
          <p:sp>
            <p:nvSpPr>
              <p:cNvPr id="94" name="Freeform 19">
                <a:extLst>
                  <a:ext uri="{FF2B5EF4-FFF2-40B4-BE49-F238E27FC236}">
                    <a16:creationId xmlns:a16="http://schemas.microsoft.com/office/drawing/2014/main" id="{4EDF5A9C-452E-4B9C-AA99-DAD1E42F1DD2}"/>
                  </a:ext>
                </a:extLst>
              </p:cNvPr>
              <p:cNvSpPr/>
              <p:nvPr/>
            </p:nvSpPr>
            <p:spPr>
              <a:xfrm>
                <a:off x="4079875" y="4367784"/>
                <a:ext cx="1447800" cy="666750"/>
              </a:xfrm>
              <a:custGeom>
                <a:avLst/>
                <a:gdLst>
                  <a:gd name="connsiteX0" fmla="*/ 723900 w 1447800"/>
                  <a:gd name="connsiteY0" fmla="*/ 0 h 666750"/>
                  <a:gd name="connsiteX1" fmla="*/ 0 w 1447800"/>
                  <a:gd name="connsiteY1" fmla="*/ 598932 h 666750"/>
                  <a:gd name="connsiteX2" fmla="*/ 76200 w 1447800"/>
                  <a:gd name="connsiteY2" fmla="*/ 675132 h 666750"/>
                  <a:gd name="connsiteX3" fmla="*/ 1371600 w 1447800"/>
                  <a:gd name="connsiteY3" fmla="*/ 675132 h 666750"/>
                  <a:gd name="connsiteX4" fmla="*/ 1447800 w 1447800"/>
                  <a:gd name="connsiteY4" fmla="*/ 598932 h 666750"/>
                  <a:gd name="connsiteX5" fmla="*/ 723900 w 1447800"/>
                  <a:gd name="connsiteY5" fmla="*/ 0 h 666750"/>
                  <a:gd name="connsiteX6" fmla="*/ 157734 w 1447800"/>
                  <a:gd name="connsiteY6" fmla="*/ 522732 h 666750"/>
                  <a:gd name="connsiteX7" fmla="*/ 723900 w 1447800"/>
                  <a:gd name="connsiteY7" fmla="*/ 152400 h 666750"/>
                  <a:gd name="connsiteX8" fmla="*/ 1290066 w 1447800"/>
                  <a:gd name="connsiteY8" fmla="*/ 522732 h 666750"/>
                  <a:gd name="connsiteX9" fmla="*/ 157734 w 1447800"/>
                  <a:gd name="connsiteY9" fmla="*/ 522732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666750">
                    <a:moveTo>
                      <a:pt x="723900" y="0"/>
                    </a:moveTo>
                    <a:cubicBezTo>
                      <a:pt x="277368" y="0"/>
                      <a:pt x="0" y="228600"/>
                      <a:pt x="0" y="598932"/>
                    </a:cubicBezTo>
                    <a:cubicBezTo>
                      <a:pt x="0" y="641014"/>
                      <a:pt x="34119" y="675132"/>
                      <a:pt x="76200" y="675132"/>
                    </a:cubicBezTo>
                    <a:lnTo>
                      <a:pt x="1371600" y="675132"/>
                    </a:lnTo>
                    <a:cubicBezTo>
                      <a:pt x="1413682" y="675132"/>
                      <a:pt x="1447800" y="641014"/>
                      <a:pt x="1447800" y="598932"/>
                    </a:cubicBezTo>
                    <a:cubicBezTo>
                      <a:pt x="1447800" y="229362"/>
                      <a:pt x="1170432" y="0"/>
                      <a:pt x="723900" y="0"/>
                    </a:cubicBezTo>
                    <a:close/>
                    <a:moveTo>
                      <a:pt x="157734" y="522732"/>
                    </a:moveTo>
                    <a:cubicBezTo>
                      <a:pt x="208026" y="180594"/>
                      <a:pt x="598170" y="152400"/>
                      <a:pt x="723900" y="152400"/>
                    </a:cubicBezTo>
                    <a:cubicBezTo>
                      <a:pt x="849630" y="152400"/>
                      <a:pt x="1239774" y="180594"/>
                      <a:pt x="1290066" y="522732"/>
                    </a:cubicBezTo>
                    <a:lnTo>
                      <a:pt x="157734" y="522732"/>
                    </a:lnTo>
                    <a:close/>
                  </a:path>
                </a:pathLst>
              </a:custGeom>
              <a:grpFill/>
              <a:ln w="9525" cap="flat">
                <a:noFill/>
                <a:prstDash val="solid"/>
                <a:miter/>
              </a:ln>
            </p:spPr>
            <p:txBody>
              <a:bodyPr rtlCol="0" anchor="ctr"/>
              <a:lstStyle/>
              <a:p>
                <a:endParaRPr lang="en-US"/>
              </a:p>
            </p:txBody>
          </p:sp>
          <p:sp>
            <p:nvSpPr>
              <p:cNvPr id="95" name="Freeform 20">
                <a:extLst>
                  <a:ext uri="{FF2B5EF4-FFF2-40B4-BE49-F238E27FC236}">
                    <a16:creationId xmlns:a16="http://schemas.microsoft.com/office/drawing/2014/main" id="{1AA17278-8A39-41D1-A2D3-4407C43FE425}"/>
                  </a:ext>
                </a:extLst>
              </p:cNvPr>
              <p:cNvSpPr/>
              <p:nvPr/>
            </p:nvSpPr>
            <p:spPr>
              <a:xfrm>
                <a:off x="4441825" y="3567684"/>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61950 w 723900"/>
                  <a:gd name="connsiteY5" fmla="*/ 571500 h 723900"/>
                  <a:gd name="connsiteX6" fmla="*/ 152400 w 723900"/>
                  <a:gd name="connsiteY6" fmla="*/ 361950 h 723900"/>
                  <a:gd name="connsiteX7" fmla="*/ 361950 w 723900"/>
                  <a:gd name="connsiteY7" fmla="*/ 152400 h 723900"/>
                  <a:gd name="connsiteX8" fmla="*/ 571500 w 723900"/>
                  <a:gd name="connsiteY8" fmla="*/ 361950 h 723900"/>
                  <a:gd name="connsiteX9" fmla="*/ 361950 w 723900"/>
                  <a:gd name="connsiteY9" fmla="*/ 5715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0"/>
                    </a:moveTo>
                    <a:cubicBezTo>
                      <a:pt x="162049" y="0"/>
                      <a:pt x="0" y="162049"/>
                      <a:pt x="0" y="361950"/>
                    </a:cubicBezTo>
                    <a:cubicBezTo>
                      <a:pt x="419" y="561680"/>
                      <a:pt x="162220" y="723481"/>
                      <a:pt x="361950" y="723900"/>
                    </a:cubicBezTo>
                    <a:cubicBezTo>
                      <a:pt x="561851" y="723900"/>
                      <a:pt x="723900" y="561851"/>
                      <a:pt x="723900" y="361950"/>
                    </a:cubicBezTo>
                    <a:cubicBezTo>
                      <a:pt x="723900" y="162049"/>
                      <a:pt x="561851" y="0"/>
                      <a:pt x="361950" y="0"/>
                    </a:cubicBezTo>
                    <a:close/>
                    <a:moveTo>
                      <a:pt x="361950" y="571500"/>
                    </a:moveTo>
                    <a:cubicBezTo>
                      <a:pt x="246221" y="571500"/>
                      <a:pt x="152400" y="477679"/>
                      <a:pt x="152400" y="361950"/>
                    </a:cubicBezTo>
                    <a:cubicBezTo>
                      <a:pt x="152400" y="246221"/>
                      <a:pt x="246221" y="152400"/>
                      <a:pt x="361950" y="152400"/>
                    </a:cubicBezTo>
                    <a:cubicBezTo>
                      <a:pt x="477679" y="152400"/>
                      <a:pt x="571500" y="246221"/>
                      <a:pt x="571500" y="361950"/>
                    </a:cubicBezTo>
                    <a:cubicBezTo>
                      <a:pt x="571500" y="477679"/>
                      <a:pt x="477679" y="571500"/>
                      <a:pt x="361950" y="571500"/>
                    </a:cubicBezTo>
                    <a:close/>
                  </a:path>
                </a:pathLst>
              </a:custGeom>
              <a:grpFill/>
              <a:ln w="9525" cap="flat">
                <a:noFill/>
                <a:prstDash val="solid"/>
                <a:miter/>
              </a:ln>
            </p:spPr>
            <p:txBody>
              <a:bodyPr rtlCol="0" anchor="ctr"/>
              <a:lstStyle/>
              <a:p>
                <a:endParaRPr lang="en-US"/>
              </a:p>
            </p:txBody>
          </p:sp>
          <p:sp>
            <p:nvSpPr>
              <p:cNvPr id="96" name="Freeform 21">
                <a:extLst>
                  <a:ext uri="{FF2B5EF4-FFF2-40B4-BE49-F238E27FC236}">
                    <a16:creationId xmlns:a16="http://schemas.microsoft.com/office/drawing/2014/main" id="{E2DD8023-D006-4E90-B5B9-27FDA2CD36B7}"/>
                  </a:ext>
                </a:extLst>
              </p:cNvPr>
              <p:cNvSpPr/>
              <p:nvPr/>
            </p:nvSpPr>
            <p:spPr>
              <a:xfrm>
                <a:off x="6670675" y="4367784"/>
                <a:ext cx="1447800" cy="666750"/>
              </a:xfrm>
              <a:custGeom>
                <a:avLst/>
                <a:gdLst>
                  <a:gd name="connsiteX0" fmla="*/ 723900 w 1447800"/>
                  <a:gd name="connsiteY0" fmla="*/ 0 h 666750"/>
                  <a:gd name="connsiteX1" fmla="*/ 0 w 1447800"/>
                  <a:gd name="connsiteY1" fmla="*/ 598932 h 666750"/>
                  <a:gd name="connsiteX2" fmla="*/ 76200 w 1447800"/>
                  <a:gd name="connsiteY2" fmla="*/ 675132 h 666750"/>
                  <a:gd name="connsiteX3" fmla="*/ 1371600 w 1447800"/>
                  <a:gd name="connsiteY3" fmla="*/ 675132 h 666750"/>
                  <a:gd name="connsiteX4" fmla="*/ 1447800 w 1447800"/>
                  <a:gd name="connsiteY4" fmla="*/ 598932 h 666750"/>
                  <a:gd name="connsiteX5" fmla="*/ 723900 w 1447800"/>
                  <a:gd name="connsiteY5" fmla="*/ 0 h 666750"/>
                  <a:gd name="connsiteX6" fmla="*/ 157734 w 1447800"/>
                  <a:gd name="connsiteY6" fmla="*/ 522732 h 666750"/>
                  <a:gd name="connsiteX7" fmla="*/ 723900 w 1447800"/>
                  <a:gd name="connsiteY7" fmla="*/ 152400 h 666750"/>
                  <a:gd name="connsiteX8" fmla="*/ 1290066 w 1447800"/>
                  <a:gd name="connsiteY8" fmla="*/ 522732 h 666750"/>
                  <a:gd name="connsiteX9" fmla="*/ 157734 w 1447800"/>
                  <a:gd name="connsiteY9" fmla="*/ 522732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00" h="666750">
                    <a:moveTo>
                      <a:pt x="723900" y="0"/>
                    </a:moveTo>
                    <a:cubicBezTo>
                      <a:pt x="277368" y="0"/>
                      <a:pt x="0" y="228600"/>
                      <a:pt x="0" y="598932"/>
                    </a:cubicBezTo>
                    <a:cubicBezTo>
                      <a:pt x="0" y="641014"/>
                      <a:pt x="34119" y="675132"/>
                      <a:pt x="76200" y="675132"/>
                    </a:cubicBezTo>
                    <a:lnTo>
                      <a:pt x="1371600" y="675132"/>
                    </a:lnTo>
                    <a:cubicBezTo>
                      <a:pt x="1413682" y="675132"/>
                      <a:pt x="1447800" y="641014"/>
                      <a:pt x="1447800" y="598932"/>
                    </a:cubicBezTo>
                    <a:cubicBezTo>
                      <a:pt x="1447800" y="229362"/>
                      <a:pt x="1170432" y="0"/>
                      <a:pt x="723900" y="0"/>
                    </a:cubicBezTo>
                    <a:close/>
                    <a:moveTo>
                      <a:pt x="157734" y="522732"/>
                    </a:moveTo>
                    <a:cubicBezTo>
                      <a:pt x="208026" y="180594"/>
                      <a:pt x="598170" y="152400"/>
                      <a:pt x="723900" y="152400"/>
                    </a:cubicBezTo>
                    <a:cubicBezTo>
                      <a:pt x="849630" y="152400"/>
                      <a:pt x="1239774" y="180594"/>
                      <a:pt x="1290066" y="522732"/>
                    </a:cubicBezTo>
                    <a:lnTo>
                      <a:pt x="157734" y="522732"/>
                    </a:lnTo>
                    <a:close/>
                  </a:path>
                </a:pathLst>
              </a:custGeom>
              <a:grpFill/>
              <a:ln w="9525" cap="flat">
                <a:noFill/>
                <a:prstDash val="solid"/>
                <a:miter/>
              </a:ln>
            </p:spPr>
            <p:txBody>
              <a:bodyPr rtlCol="0" anchor="ctr"/>
              <a:lstStyle/>
              <a:p>
                <a:endParaRPr lang="en-US"/>
              </a:p>
            </p:txBody>
          </p:sp>
          <p:sp>
            <p:nvSpPr>
              <p:cNvPr id="97" name="Freeform 22">
                <a:extLst>
                  <a:ext uri="{FF2B5EF4-FFF2-40B4-BE49-F238E27FC236}">
                    <a16:creationId xmlns:a16="http://schemas.microsoft.com/office/drawing/2014/main" id="{DFC0E630-FB31-404C-936E-9C628FABB976}"/>
                  </a:ext>
                </a:extLst>
              </p:cNvPr>
              <p:cNvSpPr/>
              <p:nvPr/>
            </p:nvSpPr>
            <p:spPr>
              <a:xfrm>
                <a:off x="7032625" y="3567684"/>
                <a:ext cx="723900" cy="723900"/>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61950 w 723900"/>
                  <a:gd name="connsiteY5" fmla="*/ 571500 h 723900"/>
                  <a:gd name="connsiteX6" fmla="*/ 152400 w 723900"/>
                  <a:gd name="connsiteY6" fmla="*/ 361950 h 723900"/>
                  <a:gd name="connsiteX7" fmla="*/ 361950 w 723900"/>
                  <a:gd name="connsiteY7" fmla="*/ 152400 h 723900"/>
                  <a:gd name="connsiteX8" fmla="*/ 571500 w 723900"/>
                  <a:gd name="connsiteY8" fmla="*/ 361950 h 723900"/>
                  <a:gd name="connsiteX9" fmla="*/ 361950 w 723900"/>
                  <a:gd name="connsiteY9" fmla="*/ 5715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0"/>
                    </a:moveTo>
                    <a:cubicBezTo>
                      <a:pt x="162049" y="0"/>
                      <a:pt x="0" y="162049"/>
                      <a:pt x="0" y="361950"/>
                    </a:cubicBezTo>
                    <a:cubicBezTo>
                      <a:pt x="419" y="561680"/>
                      <a:pt x="162220" y="723481"/>
                      <a:pt x="361950" y="723900"/>
                    </a:cubicBezTo>
                    <a:cubicBezTo>
                      <a:pt x="561851" y="723900"/>
                      <a:pt x="723900" y="561851"/>
                      <a:pt x="723900" y="361950"/>
                    </a:cubicBezTo>
                    <a:cubicBezTo>
                      <a:pt x="723900" y="162049"/>
                      <a:pt x="561851" y="0"/>
                      <a:pt x="361950" y="0"/>
                    </a:cubicBezTo>
                    <a:close/>
                    <a:moveTo>
                      <a:pt x="361950" y="571500"/>
                    </a:moveTo>
                    <a:cubicBezTo>
                      <a:pt x="246221" y="571500"/>
                      <a:pt x="152400" y="477679"/>
                      <a:pt x="152400" y="361950"/>
                    </a:cubicBezTo>
                    <a:cubicBezTo>
                      <a:pt x="152400" y="246221"/>
                      <a:pt x="246221" y="152400"/>
                      <a:pt x="361950" y="152400"/>
                    </a:cubicBezTo>
                    <a:cubicBezTo>
                      <a:pt x="477679" y="152400"/>
                      <a:pt x="571500" y="246221"/>
                      <a:pt x="571500" y="361950"/>
                    </a:cubicBezTo>
                    <a:cubicBezTo>
                      <a:pt x="571500" y="477679"/>
                      <a:pt x="477679" y="571500"/>
                      <a:pt x="361950" y="571500"/>
                    </a:cubicBezTo>
                    <a:close/>
                  </a:path>
                </a:pathLst>
              </a:custGeom>
              <a:grpFill/>
              <a:ln w="9525" cap="flat">
                <a:noFill/>
                <a:prstDash val="solid"/>
                <a:miter/>
              </a:ln>
            </p:spPr>
            <p:txBody>
              <a:bodyPr rtlCol="0" anchor="ctr"/>
              <a:lstStyle/>
              <a:p>
                <a:endParaRPr lang="en-US"/>
              </a:p>
            </p:txBody>
          </p:sp>
          <p:sp>
            <p:nvSpPr>
              <p:cNvPr id="98" name="Freeform 23">
                <a:extLst>
                  <a:ext uri="{FF2B5EF4-FFF2-40B4-BE49-F238E27FC236}">
                    <a16:creationId xmlns:a16="http://schemas.microsoft.com/office/drawing/2014/main" id="{45A9BEB6-5E78-47CA-8909-8D86E701CA32}"/>
                  </a:ext>
                </a:extLst>
              </p:cNvPr>
              <p:cNvSpPr/>
              <p:nvPr/>
            </p:nvSpPr>
            <p:spPr>
              <a:xfrm>
                <a:off x="5682428" y="3390900"/>
                <a:ext cx="828675" cy="971550"/>
              </a:xfrm>
              <a:custGeom>
                <a:avLst/>
                <a:gdLst>
                  <a:gd name="connsiteX0" fmla="*/ 810701 w 828675"/>
                  <a:gd name="connsiteY0" fmla="*/ 845058 h 971550"/>
                  <a:gd name="connsiteX1" fmla="*/ 492947 w 828675"/>
                  <a:gd name="connsiteY1" fmla="*/ 525780 h 971550"/>
                  <a:gd name="connsiteX2" fmla="*/ 492947 w 828675"/>
                  <a:gd name="connsiteY2" fmla="*/ 76200 h 971550"/>
                  <a:gd name="connsiteX3" fmla="*/ 416747 w 828675"/>
                  <a:gd name="connsiteY3" fmla="*/ 0 h 971550"/>
                  <a:gd name="connsiteX4" fmla="*/ 340547 w 828675"/>
                  <a:gd name="connsiteY4" fmla="*/ 76200 h 971550"/>
                  <a:gd name="connsiteX5" fmla="*/ 340547 w 828675"/>
                  <a:gd name="connsiteY5" fmla="*/ 525780 h 971550"/>
                  <a:gd name="connsiteX6" fmla="*/ 22793 w 828675"/>
                  <a:gd name="connsiteY6" fmla="*/ 843534 h 971550"/>
                  <a:gd name="connsiteX7" fmla="*/ 22031 w 828675"/>
                  <a:gd name="connsiteY7" fmla="*/ 951738 h 971550"/>
                  <a:gd name="connsiteX8" fmla="*/ 130235 w 828675"/>
                  <a:gd name="connsiteY8" fmla="*/ 952500 h 971550"/>
                  <a:gd name="connsiteX9" fmla="*/ 416747 w 828675"/>
                  <a:gd name="connsiteY9" fmla="*/ 665226 h 971550"/>
                  <a:gd name="connsiteX10" fmla="*/ 703259 w 828675"/>
                  <a:gd name="connsiteY10" fmla="*/ 952500 h 971550"/>
                  <a:gd name="connsiteX11" fmla="*/ 810701 w 828675"/>
                  <a:gd name="connsiteY11" fmla="*/ 944185 h 971550"/>
                  <a:gd name="connsiteX12" fmla="*/ 810701 w 828675"/>
                  <a:gd name="connsiteY12" fmla="*/ 845058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5" h="971550">
                    <a:moveTo>
                      <a:pt x="810701" y="845058"/>
                    </a:moveTo>
                    <a:lnTo>
                      <a:pt x="492947" y="525780"/>
                    </a:lnTo>
                    <a:lnTo>
                      <a:pt x="492947" y="76200"/>
                    </a:lnTo>
                    <a:cubicBezTo>
                      <a:pt x="492947" y="34119"/>
                      <a:pt x="458828" y="0"/>
                      <a:pt x="416747" y="0"/>
                    </a:cubicBezTo>
                    <a:cubicBezTo>
                      <a:pt x="374665" y="0"/>
                      <a:pt x="340547" y="34119"/>
                      <a:pt x="340547" y="76200"/>
                    </a:cubicBezTo>
                    <a:lnTo>
                      <a:pt x="340547" y="525780"/>
                    </a:lnTo>
                    <a:lnTo>
                      <a:pt x="22793" y="843534"/>
                    </a:lnTo>
                    <a:cubicBezTo>
                      <a:pt x="-7297" y="873204"/>
                      <a:pt x="-7639" y="921648"/>
                      <a:pt x="22031" y="951738"/>
                    </a:cubicBezTo>
                    <a:cubicBezTo>
                      <a:pt x="51701" y="981828"/>
                      <a:pt x="100145" y="982170"/>
                      <a:pt x="130235" y="952500"/>
                    </a:cubicBezTo>
                    <a:lnTo>
                      <a:pt x="416747" y="665226"/>
                    </a:lnTo>
                    <a:lnTo>
                      <a:pt x="703259" y="952500"/>
                    </a:lnTo>
                    <a:cubicBezTo>
                      <a:pt x="735225" y="979875"/>
                      <a:pt x="783326" y="976151"/>
                      <a:pt x="810701" y="944185"/>
                    </a:cubicBezTo>
                    <a:cubicBezTo>
                      <a:pt x="835133" y="915657"/>
                      <a:pt x="835133" y="873585"/>
                      <a:pt x="810701" y="845058"/>
                    </a:cubicBezTo>
                    <a:close/>
                  </a:path>
                </a:pathLst>
              </a:custGeom>
              <a:grp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8B1A66DA-7AE6-4946-B99D-7AD17F7183AD}"/>
              </a:ext>
            </a:extLst>
          </p:cNvPr>
          <p:cNvGrpSpPr/>
          <p:nvPr/>
        </p:nvGrpSpPr>
        <p:grpSpPr>
          <a:xfrm>
            <a:off x="595551" y="6438900"/>
            <a:ext cx="1215659" cy="1254377"/>
            <a:chOff x="549120" y="5663015"/>
            <a:chExt cx="1215659" cy="1254377"/>
          </a:xfrm>
        </p:grpSpPr>
        <p:sp>
          <p:nvSpPr>
            <p:cNvPr id="11" name="Rectangle 10">
              <a:extLst>
                <a:ext uri="{FF2B5EF4-FFF2-40B4-BE49-F238E27FC236}">
                  <a16:creationId xmlns:a16="http://schemas.microsoft.com/office/drawing/2014/main" id="{ADFD55AB-3CD9-46BA-8956-B0B83660380D}"/>
                </a:ext>
              </a:extLst>
            </p:cNvPr>
            <p:cNvSpPr/>
            <p:nvPr/>
          </p:nvSpPr>
          <p:spPr>
            <a:xfrm>
              <a:off x="549120" y="5663015"/>
              <a:ext cx="1215659" cy="1254377"/>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70">
              <a:extLst>
                <a:ext uri="{FF2B5EF4-FFF2-40B4-BE49-F238E27FC236}">
                  <a16:creationId xmlns:a16="http://schemas.microsoft.com/office/drawing/2014/main" id="{E43F6491-09F5-4C1A-A94E-A5B1DD037E5B}"/>
                </a:ext>
              </a:extLst>
            </p:cNvPr>
            <p:cNvGrpSpPr>
              <a:grpSpLocks noChangeAspect="1"/>
            </p:cNvGrpSpPr>
            <p:nvPr/>
          </p:nvGrpSpPr>
          <p:grpSpPr bwMode="auto">
            <a:xfrm>
              <a:off x="705766" y="5841267"/>
              <a:ext cx="917941" cy="928149"/>
              <a:chOff x="4929" y="1843"/>
              <a:chExt cx="1259" cy="1273"/>
            </a:xfrm>
            <a:solidFill>
              <a:schemeClr val="bg1"/>
            </a:solidFill>
          </p:grpSpPr>
          <p:sp>
            <p:nvSpPr>
              <p:cNvPr id="102" name="Freeform 71">
                <a:extLst>
                  <a:ext uri="{FF2B5EF4-FFF2-40B4-BE49-F238E27FC236}">
                    <a16:creationId xmlns:a16="http://schemas.microsoft.com/office/drawing/2014/main" id="{97C0D0C7-6F29-44E4-A75B-0EF045DDDF19}"/>
                  </a:ext>
                </a:extLst>
              </p:cNvPr>
              <p:cNvSpPr>
                <a:spLocks noEditPoints="1"/>
              </p:cNvSpPr>
              <p:nvPr/>
            </p:nvSpPr>
            <p:spPr bwMode="auto">
              <a:xfrm>
                <a:off x="4929" y="1843"/>
                <a:ext cx="1259" cy="1273"/>
              </a:xfrm>
              <a:custGeom>
                <a:avLst/>
                <a:gdLst>
                  <a:gd name="T0" fmla="*/ 352 w 1984"/>
                  <a:gd name="T1" fmla="*/ 0 h 2007"/>
                  <a:gd name="T2" fmla="*/ 192 w 1984"/>
                  <a:gd name="T3" fmla="*/ 659 h 2007"/>
                  <a:gd name="T4" fmla="*/ 0 w 1984"/>
                  <a:gd name="T5" fmla="*/ 864 h 2007"/>
                  <a:gd name="T6" fmla="*/ 64 w 1984"/>
                  <a:gd name="T7" fmla="*/ 1984 h 2007"/>
                  <a:gd name="T8" fmla="*/ 192 w 1984"/>
                  <a:gd name="T9" fmla="*/ 750 h 2007"/>
                  <a:gd name="T10" fmla="*/ 224 w 1984"/>
                  <a:gd name="T11" fmla="*/ 864 h 2007"/>
                  <a:gd name="T12" fmla="*/ 480 w 1984"/>
                  <a:gd name="T13" fmla="*/ 960 h 2007"/>
                  <a:gd name="T14" fmla="*/ 320 w 1984"/>
                  <a:gd name="T15" fmla="*/ 992 h 2007"/>
                  <a:gd name="T16" fmla="*/ 128 w 1984"/>
                  <a:gd name="T17" fmla="*/ 1248 h 2007"/>
                  <a:gd name="T18" fmla="*/ 192 w 1984"/>
                  <a:gd name="T19" fmla="*/ 1696 h 2007"/>
                  <a:gd name="T20" fmla="*/ 448 w 1984"/>
                  <a:gd name="T21" fmla="*/ 1856 h 2007"/>
                  <a:gd name="T22" fmla="*/ 512 w 1984"/>
                  <a:gd name="T23" fmla="*/ 1984 h 2007"/>
                  <a:gd name="T24" fmla="*/ 1024 w 1984"/>
                  <a:gd name="T25" fmla="*/ 1856 h 2007"/>
                  <a:gd name="T26" fmla="*/ 1034 w 1984"/>
                  <a:gd name="T27" fmla="*/ 1943 h 2007"/>
                  <a:gd name="T28" fmla="*/ 1143 w 1984"/>
                  <a:gd name="T29" fmla="*/ 1962 h 2007"/>
                  <a:gd name="T30" fmla="*/ 1088 w 1984"/>
                  <a:gd name="T31" fmla="*/ 1710 h 2007"/>
                  <a:gd name="T32" fmla="*/ 1152 w 1984"/>
                  <a:gd name="T33" fmla="*/ 1792 h 2007"/>
                  <a:gd name="T34" fmla="*/ 1216 w 1984"/>
                  <a:gd name="T35" fmla="*/ 912 h 2007"/>
                  <a:gd name="T36" fmla="*/ 1312 w 1984"/>
                  <a:gd name="T37" fmla="*/ 912 h 2007"/>
                  <a:gd name="T38" fmla="*/ 1312 w 1984"/>
                  <a:gd name="T39" fmla="*/ 1632 h 2007"/>
                  <a:gd name="T40" fmla="*/ 1376 w 1984"/>
                  <a:gd name="T41" fmla="*/ 1360 h 2007"/>
                  <a:gd name="T42" fmla="*/ 1472 w 1984"/>
                  <a:gd name="T43" fmla="*/ 1360 h 2007"/>
                  <a:gd name="T44" fmla="*/ 1536 w 1984"/>
                  <a:gd name="T45" fmla="*/ 1632 h 2007"/>
                  <a:gd name="T46" fmla="*/ 1584 w 1984"/>
                  <a:gd name="T47" fmla="*/ 1312 h 2007"/>
                  <a:gd name="T48" fmla="*/ 1632 w 1984"/>
                  <a:gd name="T49" fmla="*/ 1632 h 2007"/>
                  <a:gd name="T50" fmla="*/ 1696 w 1984"/>
                  <a:gd name="T51" fmla="*/ 1632 h 2007"/>
                  <a:gd name="T52" fmla="*/ 1744 w 1984"/>
                  <a:gd name="T53" fmla="*/ 1312 h 2007"/>
                  <a:gd name="T54" fmla="*/ 1792 w 1984"/>
                  <a:gd name="T55" fmla="*/ 1984 h 2007"/>
                  <a:gd name="T56" fmla="*/ 1856 w 1984"/>
                  <a:gd name="T57" fmla="*/ 1853 h 2007"/>
                  <a:gd name="T58" fmla="*/ 1984 w 1984"/>
                  <a:gd name="T59" fmla="*/ 160 h 2007"/>
                  <a:gd name="T60" fmla="*/ 1920 w 1984"/>
                  <a:gd name="T61" fmla="*/ 1696 h 2007"/>
                  <a:gd name="T62" fmla="*/ 1856 w 1984"/>
                  <a:gd name="T63" fmla="*/ 1360 h 2007"/>
                  <a:gd name="T64" fmla="*/ 1664 w 1984"/>
                  <a:gd name="T65" fmla="*/ 1282 h 2007"/>
                  <a:gd name="T66" fmla="*/ 1504 w 1984"/>
                  <a:gd name="T67" fmla="*/ 1282 h 2007"/>
                  <a:gd name="T68" fmla="*/ 1376 w 1984"/>
                  <a:gd name="T69" fmla="*/ 1260 h 2007"/>
                  <a:gd name="T70" fmla="*/ 1264 w 1984"/>
                  <a:gd name="T71" fmla="*/ 800 h 2007"/>
                  <a:gd name="T72" fmla="*/ 1152 w 1984"/>
                  <a:gd name="T73" fmla="*/ 1555 h 2007"/>
                  <a:gd name="T74" fmla="*/ 1024 w 1984"/>
                  <a:gd name="T75" fmla="*/ 1696 h 2007"/>
                  <a:gd name="T76" fmla="*/ 352 w 1984"/>
                  <a:gd name="T77" fmla="*/ 1792 h 2007"/>
                  <a:gd name="T78" fmla="*/ 256 w 1984"/>
                  <a:gd name="T79" fmla="*/ 1215 h 2007"/>
                  <a:gd name="T80" fmla="*/ 480 w 1984"/>
                  <a:gd name="T81" fmla="*/ 1024 h 2007"/>
                  <a:gd name="T82" fmla="*/ 640 w 1984"/>
                  <a:gd name="T83" fmla="*/ 800 h 2007"/>
                  <a:gd name="T84" fmla="*/ 256 w 1984"/>
                  <a:gd name="T85" fmla="*/ 672 h 2007"/>
                  <a:gd name="T86" fmla="*/ 352 w 1984"/>
                  <a:gd name="T87" fmla="*/ 64 h 2007"/>
                  <a:gd name="T88" fmla="*/ 1920 w 1984"/>
                  <a:gd name="T89" fmla="*/ 160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84" h="2007">
                    <a:moveTo>
                      <a:pt x="1824" y="0"/>
                    </a:moveTo>
                    <a:cubicBezTo>
                      <a:pt x="352" y="0"/>
                      <a:pt x="352" y="0"/>
                      <a:pt x="352" y="0"/>
                    </a:cubicBezTo>
                    <a:cubicBezTo>
                      <a:pt x="264" y="0"/>
                      <a:pt x="192" y="72"/>
                      <a:pt x="192" y="160"/>
                    </a:cubicBezTo>
                    <a:cubicBezTo>
                      <a:pt x="192" y="659"/>
                      <a:pt x="192" y="659"/>
                      <a:pt x="192" y="659"/>
                    </a:cubicBezTo>
                    <a:cubicBezTo>
                      <a:pt x="10" y="842"/>
                      <a:pt x="10" y="842"/>
                      <a:pt x="10" y="842"/>
                    </a:cubicBezTo>
                    <a:cubicBezTo>
                      <a:pt x="4" y="848"/>
                      <a:pt x="0" y="856"/>
                      <a:pt x="0" y="864"/>
                    </a:cubicBezTo>
                    <a:cubicBezTo>
                      <a:pt x="0" y="1984"/>
                      <a:pt x="0" y="1984"/>
                      <a:pt x="0" y="1984"/>
                    </a:cubicBezTo>
                    <a:cubicBezTo>
                      <a:pt x="64" y="1984"/>
                      <a:pt x="64" y="1984"/>
                      <a:pt x="64" y="1984"/>
                    </a:cubicBezTo>
                    <a:cubicBezTo>
                      <a:pt x="64" y="878"/>
                      <a:pt x="64" y="878"/>
                      <a:pt x="64" y="878"/>
                    </a:cubicBezTo>
                    <a:cubicBezTo>
                      <a:pt x="192" y="750"/>
                      <a:pt x="192" y="750"/>
                      <a:pt x="192" y="750"/>
                    </a:cubicBezTo>
                    <a:cubicBezTo>
                      <a:pt x="192" y="832"/>
                      <a:pt x="192" y="832"/>
                      <a:pt x="192" y="832"/>
                    </a:cubicBezTo>
                    <a:cubicBezTo>
                      <a:pt x="192" y="850"/>
                      <a:pt x="207" y="864"/>
                      <a:pt x="224" y="864"/>
                    </a:cubicBezTo>
                    <a:cubicBezTo>
                      <a:pt x="604" y="864"/>
                      <a:pt x="604" y="864"/>
                      <a:pt x="604" y="864"/>
                    </a:cubicBezTo>
                    <a:cubicBezTo>
                      <a:pt x="590" y="920"/>
                      <a:pt x="540" y="960"/>
                      <a:pt x="480" y="960"/>
                    </a:cubicBezTo>
                    <a:cubicBezTo>
                      <a:pt x="352" y="960"/>
                      <a:pt x="352" y="960"/>
                      <a:pt x="352" y="960"/>
                    </a:cubicBezTo>
                    <a:cubicBezTo>
                      <a:pt x="335" y="960"/>
                      <a:pt x="320" y="975"/>
                      <a:pt x="320" y="992"/>
                    </a:cubicBezTo>
                    <a:cubicBezTo>
                      <a:pt x="320" y="1100"/>
                      <a:pt x="236" y="1184"/>
                      <a:pt x="128" y="1184"/>
                    </a:cubicBezTo>
                    <a:cubicBezTo>
                      <a:pt x="128" y="1248"/>
                      <a:pt x="128" y="1248"/>
                      <a:pt x="128" y="1248"/>
                    </a:cubicBezTo>
                    <a:cubicBezTo>
                      <a:pt x="151" y="1248"/>
                      <a:pt x="172" y="1245"/>
                      <a:pt x="192" y="1240"/>
                    </a:cubicBezTo>
                    <a:cubicBezTo>
                      <a:pt x="192" y="1696"/>
                      <a:pt x="192" y="1696"/>
                      <a:pt x="192" y="1696"/>
                    </a:cubicBezTo>
                    <a:cubicBezTo>
                      <a:pt x="192" y="1785"/>
                      <a:pt x="264" y="1856"/>
                      <a:pt x="352" y="1856"/>
                    </a:cubicBezTo>
                    <a:cubicBezTo>
                      <a:pt x="448" y="1856"/>
                      <a:pt x="448" y="1856"/>
                      <a:pt x="448" y="1856"/>
                    </a:cubicBezTo>
                    <a:cubicBezTo>
                      <a:pt x="448" y="1984"/>
                      <a:pt x="448" y="1984"/>
                      <a:pt x="448" y="1984"/>
                    </a:cubicBezTo>
                    <a:cubicBezTo>
                      <a:pt x="512" y="1984"/>
                      <a:pt x="512" y="1984"/>
                      <a:pt x="512" y="1984"/>
                    </a:cubicBezTo>
                    <a:cubicBezTo>
                      <a:pt x="512" y="1856"/>
                      <a:pt x="512" y="1856"/>
                      <a:pt x="512" y="1856"/>
                    </a:cubicBezTo>
                    <a:cubicBezTo>
                      <a:pt x="1024" y="1856"/>
                      <a:pt x="1024" y="1856"/>
                      <a:pt x="1024" y="1856"/>
                    </a:cubicBezTo>
                    <a:cubicBezTo>
                      <a:pt x="1024" y="1920"/>
                      <a:pt x="1024" y="1920"/>
                      <a:pt x="1024" y="1920"/>
                    </a:cubicBezTo>
                    <a:cubicBezTo>
                      <a:pt x="1024" y="1929"/>
                      <a:pt x="1028" y="1937"/>
                      <a:pt x="1034" y="1943"/>
                    </a:cubicBezTo>
                    <a:cubicBezTo>
                      <a:pt x="1098" y="2007"/>
                      <a:pt x="1098" y="2007"/>
                      <a:pt x="1098" y="2007"/>
                    </a:cubicBezTo>
                    <a:cubicBezTo>
                      <a:pt x="1143" y="1962"/>
                      <a:pt x="1143" y="1962"/>
                      <a:pt x="1143" y="1962"/>
                    </a:cubicBezTo>
                    <a:cubicBezTo>
                      <a:pt x="1088" y="1907"/>
                      <a:pt x="1088" y="1907"/>
                      <a:pt x="1088" y="1907"/>
                    </a:cubicBezTo>
                    <a:cubicBezTo>
                      <a:pt x="1088" y="1710"/>
                      <a:pt x="1088" y="1710"/>
                      <a:pt x="1088" y="1710"/>
                    </a:cubicBezTo>
                    <a:cubicBezTo>
                      <a:pt x="1152" y="1646"/>
                      <a:pt x="1152" y="1646"/>
                      <a:pt x="1152" y="1646"/>
                    </a:cubicBezTo>
                    <a:cubicBezTo>
                      <a:pt x="1152" y="1792"/>
                      <a:pt x="1152" y="1792"/>
                      <a:pt x="1152" y="1792"/>
                    </a:cubicBezTo>
                    <a:cubicBezTo>
                      <a:pt x="1216" y="1792"/>
                      <a:pt x="1216" y="1792"/>
                      <a:pt x="1216" y="1792"/>
                    </a:cubicBezTo>
                    <a:cubicBezTo>
                      <a:pt x="1216" y="912"/>
                      <a:pt x="1216" y="912"/>
                      <a:pt x="1216" y="912"/>
                    </a:cubicBezTo>
                    <a:cubicBezTo>
                      <a:pt x="1216" y="886"/>
                      <a:pt x="1238" y="864"/>
                      <a:pt x="1264" y="864"/>
                    </a:cubicBezTo>
                    <a:cubicBezTo>
                      <a:pt x="1291" y="864"/>
                      <a:pt x="1312" y="886"/>
                      <a:pt x="1312" y="912"/>
                    </a:cubicBezTo>
                    <a:cubicBezTo>
                      <a:pt x="1312" y="1360"/>
                      <a:pt x="1312" y="1360"/>
                      <a:pt x="1312" y="1360"/>
                    </a:cubicBezTo>
                    <a:cubicBezTo>
                      <a:pt x="1312" y="1632"/>
                      <a:pt x="1312" y="1632"/>
                      <a:pt x="1312" y="1632"/>
                    </a:cubicBezTo>
                    <a:cubicBezTo>
                      <a:pt x="1376" y="1632"/>
                      <a:pt x="1376" y="1632"/>
                      <a:pt x="1376" y="1632"/>
                    </a:cubicBezTo>
                    <a:cubicBezTo>
                      <a:pt x="1376" y="1360"/>
                      <a:pt x="1376" y="1360"/>
                      <a:pt x="1376" y="1360"/>
                    </a:cubicBezTo>
                    <a:cubicBezTo>
                      <a:pt x="1376" y="1334"/>
                      <a:pt x="1398" y="1312"/>
                      <a:pt x="1424" y="1312"/>
                    </a:cubicBezTo>
                    <a:cubicBezTo>
                      <a:pt x="1451" y="1312"/>
                      <a:pt x="1472" y="1334"/>
                      <a:pt x="1472" y="1360"/>
                    </a:cubicBezTo>
                    <a:cubicBezTo>
                      <a:pt x="1472" y="1632"/>
                      <a:pt x="1472" y="1632"/>
                      <a:pt x="1472" y="1632"/>
                    </a:cubicBezTo>
                    <a:cubicBezTo>
                      <a:pt x="1536" y="1632"/>
                      <a:pt x="1536" y="1632"/>
                      <a:pt x="1536" y="1632"/>
                    </a:cubicBezTo>
                    <a:cubicBezTo>
                      <a:pt x="1536" y="1360"/>
                      <a:pt x="1536" y="1360"/>
                      <a:pt x="1536" y="1360"/>
                    </a:cubicBezTo>
                    <a:cubicBezTo>
                      <a:pt x="1536" y="1334"/>
                      <a:pt x="1558" y="1312"/>
                      <a:pt x="1584" y="1312"/>
                    </a:cubicBezTo>
                    <a:cubicBezTo>
                      <a:pt x="1611" y="1312"/>
                      <a:pt x="1632" y="1334"/>
                      <a:pt x="1632" y="1360"/>
                    </a:cubicBezTo>
                    <a:cubicBezTo>
                      <a:pt x="1632" y="1632"/>
                      <a:pt x="1632" y="1632"/>
                      <a:pt x="1632" y="1632"/>
                    </a:cubicBezTo>
                    <a:cubicBezTo>
                      <a:pt x="1664" y="1632"/>
                      <a:pt x="1664" y="1632"/>
                      <a:pt x="1664" y="1632"/>
                    </a:cubicBezTo>
                    <a:cubicBezTo>
                      <a:pt x="1696" y="1632"/>
                      <a:pt x="1696" y="1632"/>
                      <a:pt x="1696" y="1632"/>
                    </a:cubicBezTo>
                    <a:cubicBezTo>
                      <a:pt x="1696" y="1360"/>
                      <a:pt x="1696" y="1360"/>
                      <a:pt x="1696" y="1360"/>
                    </a:cubicBezTo>
                    <a:cubicBezTo>
                      <a:pt x="1696" y="1334"/>
                      <a:pt x="1718" y="1312"/>
                      <a:pt x="1744" y="1312"/>
                    </a:cubicBezTo>
                    <a:cubicBezTo>
                      <a:pt x="1771" y="1312"/>
                      <a:pt x="1792" y="1334"/>
                      <a:pt x="1792" y="1360"/>
                    </a:cubicBezTo>
                    <a:cubicBezTo>
                      <a:pt x="1792" y="1984"/>
                      <a:pt x="1792" y="1984"/>
                      <a:pt x="1792" y="1984"/>
                    </a:cubicBezTo>
                    <a:cubicBezTo>
                      <a:pt x="1856" y="1984"/>
                      <a:pt x="1856" y="1984"/>
                      <a:pt x="1856" y="1984"/>
                    </a:cubicBezTo>
                    <a:cubicBezTo>
                      <a:pt x="1856" y="1853"/>
                      <a:pt x="1856" y="1853"/>
                      <a:pt x="1856" y="1853"/>
                    </a:cubicBezTo>
                    <a:cubicBezTo>
                      <a:pt x="1929" y="1838"/>
                      <a:pt x="1984" y="1774"/>
                      <a:pt x="1984" y="1696"/>
                    </a:cubicBezTo>
                    <a:cubicBezTo>
                      <a:pt x="1984" y="160"/>
                      <a:pt x="1984" y="160"/>
                      <a:pt x="1984" y="160"/>
                    </a:cubicBezTo>
                    <a:cubicBezTo>
                      <a:pt x="1984" y="72"/>
                      <a:pt x="1913" y="0"/>
                      <a:pt x="1824" y="0"/>
                    </a:cubicBezTo>
                    <a:close/>
                    <a:moveTo>
                      <a:pt x="1920" y="1696"/>
                    </a:moveTo>
                    <a:cubicBezTo>
                      <a:pt x="1920" y="1738"/>
                      <a:pt x="1893" y="1773"/>
                      <a:pt x="1856" y="1786"/>
                    </a:cubicBezTo>
                    <a:cubicBezTo>
                      <a:pt x="1856" y="1360"/>
                      <a:pt x="1856" y="1360"/>
                      <a:pt x="1856" y="1360"/>
                    </a:cubicBezTo>
                    <a:cubicBezTo>
                      <a:pt x="1856" y="1299"/>
                      <a:pt x="1806" y="1248"/>
                      <a:pt x="1744" y="1248"/>
                    </a:cubicBezTo>
                    <a:cubicBezTo>
                      <a:pt x="1713" y="1248"/>
                      <a:pt x="1685" y="1261"/>
                      <a:pt x="1664" y="1282"/>
                    </a:cubicBezTo>
                    <a:cubicBezTo>
                      <a:pt x="1644" y="1261"/>
                      <a:pt x="1616" y="1248"/>
                      <a:pt x="1584" y="1248"/>
                    </a:cubicBezTo>
                    <a:cubicBezTo>
                      <a:pt x="1553" y="1248"/>
                      <a:pt x="1525" y="1261"/>
                      <a:pt x="1504" y="1282"/>
                    </a:cubicBezTo>
                    <a:cubicBezTo>
                      <a:pt x="1484" y="1261"/>
                      <a:pt x="1456" y="1248"/>
                      <a:pt x="1424" y="1248"/>
                    </a:cubicBezTo>
                    <a:cubicBezTo>
                      <a:pt x="1407" y="1248"/>
                      <a:pt x="1391" y="1253"/>
                      <a:pt x="1376" y="1260"/>
                    </a:cubicBezTo>
                    <a:cubicBezTo>
                      <a:pt x="1376" y="912"/>
                      <a:pt x="1376" y="912"/>
                      <a:pt x="1376" y="912"/>
                    </a:cubicBezTo>
                    <a:cubicBezTo>
                      <a:pt x="1376" y="851"/>
                      <a:pt x="1326" y="800"/>
                      <a:pt x="1264" y="800"/>
                    </a:cubicBezTo>
                    <a:cubicBezTo>
                      <a:pt x="1203" y="800"/>
                      <a:pt x="1152" y="851"/>
                      <a:pt x="1152" y="912"/>
                    </a:cubicBezTo>
                    <a:cubicBezTo>
                      <a:pt x="1152" y="1555"/>
                      <a:pt x="1152" y="1555"/>
                      <a:pt x="1152" y="1555"/>
                    </a:cubicBezTo>
                    <a:cubicBezTo>
                      <a:pt x="1034" y="1674"/>
                      <a:pt x="1034" y="1674"/>
                      <a:pt x="1034" y="1674"/>
                    </a:cubicBezTo>
                    <a:cubicBezTo>
                      <a:pt x="1028" y="1680"/>
                      <a:pt x="1024" y="1688"/>
                      <a:pt x="1024" y="1696"/>
                    </a:cubicBezTo>
                    <a:cubicBezTo>
                      <a:pt x="1024" y="1792"/>
                      <a:pt x="1024" y="1792"/>
                      <a:pt x="1024" y="1792"/>
                    </a:cubicBezTo>
                    <a:cubicBezTo>
                      <a:pt x="352" y="1792"/>
                      <a:pt x="352" y="1792"/>
                      <a:pt x="352" y="1792"/>
                    </a:cubicBezTo>
                    <a:cubicBezTo>
                      <a:pt x="299" y="1792"/>
                      <a:pt x="256" y="1749"/>
                      <a:pt x="256" y="1696"/>
                    </a:cubicBezTo>
                    <a:cubicBezTo>
                      <a:pt x="256" y="1215"/>
                      <a:pt x="256" y="1215"/>
                      <a:pt x="256" y="1215"/>
                    </a:cubicBezTo>
                    <a:cubicBezTo>
                      <a:pt x="325" y="1176"/>
                      <a:pt x="373" y="1107"/>
                      <a:pt x="382" y="1024"/>
                    </a:cubicBezTo>
                    <a:cubicBezTo>
                      <a:pt x="480" y="1024"/>
                      <a:pt x="480" y="1024"/>
                      <a:pt x="480" y="1024"/>
                    </a:cubicBezTo>
                    <a:cubicBezTo>
                      <a:pt x="586" y="1024"/>
                      <a:pt x="672" y="938"/>
                      <a:pt x="672" y="832"/>
                    </a:cubicBezTo>
                    <a:cubicBezTo>
                      <a:pt x="672" y="815"/>
                      <a:pt x="658" y="800"/>
                      <a:pt x="640" y="800"/>
                    </a:cubicBezTo>
                    <a:cubicBezTo>
                      <a:pt x="256" y="800"/>
                      <a:pt x="256" y="800"/>
                      <a:pt x="256" y="800"/>
                    </a:cubicBezTo>
                    <a:cubicBezTo>
                      <a:pt x="256" y="672"/>
                      <a:pt x="256" y="672"/>
                      <a:pt x="256" y="672"/>
                    </a:cubicBezTo>
                    <a:cubicBezTo>
                      <a:pt x="256" y="160"/>
                      <a:pt x="256" y="160"/>
                      <a:pt x="256" y="160"/>
                    </a:cubicBezTo>
                    <a:cubicBezTo>
                      <a:pt x="256" y="107"/>
                      <a:pt x="299" y="64"/>
                      <a:pt x="352" y="64"/>
                    </a:cubicBezTo>
                    <a:cubicBezTo>
                      <a:pt x="1824" y="64"/>
                      <a:pt x="1824" y="64"/>
                      <a:pt x="1824" y="64"/>
                    </a:cubicBezTo>
                    <a:cubicBezTo>
                      <a:pt x="1877" y="64"/>
                      <a:pt x="1920" y="107"/>
                      <a:pt x="1920" y="160"/>
                    </a:cubicBezTo>
                    <a:cubicBezTo>
                      <a:pt x="1920" y="1696"/>
                      <a:pt x="1920" y="1696"/>
                      <a:pt x="1920" y="16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2">
                <a:extLst>
                  <a:ext uri="{FF2B5EF4-FFF2-40B4-BE49-F238E27FC236}">
                    <a16:creationId xmlns:a16="http://schemas.microsoft.com/office/drawing/2014/main" id="{4B66C6A2-F7EA-4088-86DE-81990E918E62}"/>
                  </a:ext>
                </a:extLst>
              </p:cNvPr>
              <p:cNvSpPr>
                <a:spLocks noEditPoints="1"/>
              </p:cNvSpPr>
              <p:nvPr/>
            </p:nvSpPr>
            <p:spPr bwMode="auto">
              <a:xfrm>
                <a:off x="5173" y="1924"/>
                <a:ext cx="345" cy="142"/>
              </a:xfrm>
              <a:custGeom>
                <a:avLst/>
                <a:gdLst>
                  <a:gd name="T0" fmla="*/ 512 w 544"/>
                  <a:gd name="T1" fmla="*/ 0 h 224"/>
                  <a:gd name="T2" fmla="*/ 32 w 544"/>
                  <a:gd name="T3" fmla="*/ 0 h 224"/>
                  <a:gd name="T4" fmla="*/ 0 w 544"/>
                  <a:gd name="T5" fmla="*/ 32 h 224"/>
                  <a:gd name="T6" fmla="*/ 0 w 544"/>
                  <a:gd name="T7" fmla="*/ 192 h 224"/>
                  <a:gd name="T8" fmla="*/ 32 w 544"/>
                  <a:gd name="T9" fmla="*/ 224 h 224"/>
                  <a:gd name="T10" fmla="*/ 512 w 544"/>
                  <a:gd name="T11" fmla="*/ 224 h 224"/>
                  <a:gd name="T12" fmla="*/ 544 w 544"/>
                  <a:gd name="T13" fmla="*/ 192 h 224"/>
                  <a:gd name="T14" fmla="*/ 544 w 544"/>
                  <a:gd name="T15" fmla="*/ 32 h 224"/>
                  <a:gd name="T16" fmla="*/ 512 w 544"/>
                  <a:gd name="T17" fmla="*/ 0 h 224"/>
                  <a:gd name="T18" fmla="*/ 480 w 544"/>
                  <a:gd name="T19" fmla="*/ 160 h 224"/>
                  <a:gd name="T20" fmla="*/ 64 w 544"/>
                  <a:gd name="T21" fmla="*/ 160 h 224"/>
                  <a:gd name="T22" fmla="*/ 64 w 544"/>
                  <a:gd name="T23" fmla="*/ 64 h 224"/>
                  <a:gd name="T24" fmla="*/ 480 w 544"/>
                  <a:gd name="T25" fmla="*/ 64 h 224"/>
                  <a:gd name="T26" fmla="*/ 480 w 544"/>
                  <a:gd name="T27" fmla="*/ 1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4" h="224">
                    <a:moveTo>
                      <a:pt x="512" y="0"/>
                    </a:moveTo>
                    <a:cubicBezTo>
                      <a:pt x="32" y="0"/>
                      <a:pt x="32" y="0"/>
                      <a:pt x="32" y="0"/>
                    </a:cubicBezTo>
                    <a:cubicBezTo>
                      <a:pt x="15" y="0"/>
                      <a:pt x="0" y="15"/>
                      <a:pt x="0" y="32"/>
                    </a:cubicBezTo>
                    <a:cubicBezTo>
                      <a:pt x="0" y="192"/>
                      <a:pt x="0" y="192"/>
                      <a:pt x="0" y="192"/>
                    </a:cubicBezTo>
                    <a:cubicBezTo>
                      <a:pt x="0" y="210"/>
                      <a:pt x="15" y="224"/>
                      <a:pt x="32" y="224"/>
                    </a:cubicBezTo>
                    <a:cubicBezTo>
                      <a:pt x="512" y="224"/>
                      <a:pt x="512" y="224"/>
                      <a:pt x="512" y="224"/>
                    </a:cubicBezTo>
                    <a:cubicBezTo>
                      <a:pt x="530" y="224"/>
                      <a:pt x="544" y="210"/>
                      <a:pt x="544" y="192"/>
                    </a:cubicBezTo>
                    <a:cubicBezTo>
                      <a:pt x="544" y="32"/>
                      <a:pt x="544" y="32"/>
                      <a:pt x="544" y="32"/>
                    </a:cubicBezTo>
                    <a:cubicBezTo>
                      <a:pt x="544" y="15"/>
                      <a:pt x="530" y="0"/>
                      <a:pt x="512" y="0"/>
                    </a:cubicBezTo>
                    <a:close/>
                    <a:moveTo>
                      <a:pt x="480" y="160"/>
                    </a:moveTo>
                    <a:cubicBezTo>
                      <a:pt x="64" y="160"/>
                      <a:pt x="64" y="160"/>
                      <a:pt x="64" y="160"/>
                    </a:cubicBezTo>
                    <a:cubicBezTo>
                      <a:pt x="64" y="64"/>
                      <a:pt x="64" y="64"/>
                      <a:pt x="64" y="64"/>
                    </a:cubicBezTo>
                    <a:cubicBezTo>
                      <a:pt x="480" y="64"/>
                      <a:pt x="480" y="64"/>
                      <a:pt x="480" y="64"/>
                    </a:cubicBezTo>
                    <a:lnTo>
                      <a:pt x="4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3">
                <a:extLst>
                  <a:ext uri="{FF2B5EF4-FFF2-40B4-BE49-F238E27FC236}">
                    <a16:creationId xmlns:a16="http://schemas.microsoft.com/office/drawing/2014/main" id="{9759F8EA-20C4-4B81-81F6-C1BB0C7B1616}"/>
                  </a:ext>
                </a:extLst>
              </p:cNvPr>
              <p:cNvSpPr>
                <a:spLocks noEditPoints="1"/>
              </p:cNvSpPr>
              <p:nvPr/>
            </p:nvSpPr>
            <p:spPr bwMode="auto">
              <a:xfrm>
                <a:off x="5721" y="1924"/>
                <a:ext cx="345" cy="142"/>
              </a:xfrm>
              <a:custGeom>
                <a:avLst/>
                <a:gdLst>
                  <a:gd name="T0" fmla="*/ 512 w 544"/>
                  <a:gd name="T1" fmla="*/ 0 h 224"/>
                  <a:gd name="T2" fmla="*/ 32 w 544"/>
                  <a:gd name="T3" fmla="*/ 0 h 224"/>
                  <a:gd name="T4" fmla="*/ 0 w 544"/>
                  <a:gd name="T5" fmla="*/ 32 h 224"/>
                  <a:gd name="T6" fmla="*/ 0 w 544"/>
                  <a:gd name="T7" fmla="*/ 192 h 224"/>
                  <a:gd name="T8" fmla="*/ 32 w 544"/>
                  <a:gd name="T9" fmla="*/ 224 h 224"/>
                  <a:gd name="T10" fmla="*/ 512 w 544"/>
                  <a:gd name="T11" fmla="*/ 224 h 224"/>
                  <a:gd name="T12" fmla="*/ 544 w 544"/>
                  <a:gd name="T13" fmla="*/ 192 h 224"/>
                  <a:gd name="T14" fmla="*/ 544 w 544"/>
                  <a:gd name="T15" fmla="*/ 32 h 224"/>
                  <a:gd name="T16" fmla="*/ 512 w 544"/>
                  <a:gd name="T17" fmla="*/ 0 h 224"/>
                  <a:gd name="T18" fmla="*/ 480 w 544"/>
                  <a:gd name="T19" fmla="*/ 160 h 224"/>
                  <a:gd name="T20" fmla="*/ 64 w 544"/>
                  <a:gd name="T21" fmla="*/ 160 h 224"/>
                  <a:gd name="T22" fmla="*/ 64 w 544"/>
                  <a:gd name="T23" fmla="*/ 64 h 224"/>
                  <a:gd name="T24" fmla="*/ 480 w 544"/>
                  <a:gd name="T25" fmla="*/ 64 h 224"/>
                  <a:gd name="T26" fmla="*/ 480 w 544"/>
                  <a:gd name="T27" fmla="*/ 1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4" h="224">
                    <a:moveTo>
                      <a:pt x="512" y="0"/>
                    </a:moveTo>
                    <a:cubicBezTo>
                      <a:pt x="32" y="0"/>
                      <a:pt x="32" y="0"/>
                      <a:pt x="32" y="0"/>
                    </a:cubicBezTo>
                    <a:cubicBezTo>
                      <a:pt x="15" y="0"/>
                      <a:pt x="0" y="15"/>
                      <a:pt x="0" y="32"/>
                    </a:cubicBezTo>
                    <a:cubicBezTo>
                      <a:pt x="0" y="192"/>
                      <a:pt x="0" y="192"/>
                      <a:pt x="0" y="192"/>
                    </a:cubicBezTo>
                    <a:cubicBezTo>
                      <a:pt x="0" y="210"/>
                      <a:pt x="15" y="224"/>
                      <a:pt x="32" y="224"/>
                    </a:cubicBezTo>
                    <a:cubicBezTo>
                      <a:pt x="512" y="224"/>
                      <a:pt x="512" y="224"/>
                      <a:pt x="512" y="224"/>
                    </a:cubicBezTo>
                    <a:cubicBezTo>
                      <a:pt x="530" y="224"/>
                      <a:pt x="544" y="210"/>
                      <a:pt x="544" y="192"/>
                    </a:cubicBezTo>
                    <a:cubicBezTo>
                      <a:pt x="544" y="32"/>
                      <a:pt x="544" y="32"/>
                      <a:pt x="544" y="32"/>
                    </a:cubicBezTo>
                    <a:cubicBezTo>
                      <a:pt x="544" y="15"/>
                      <a:pt x="530" y="0"/>
                      <a:pt x="512" y="0"/>
                    </a:cubicBezTo>
                    <a:close/>
                    <a:moveTo>
                      <a:pt x="480" y="160"/>
                    </a:moveTo>
                    <a:cubicBezTo>
                      <a:pt x="64" y="160"/>
                      <a:pt x="64" y="160"/>
                      <a:pt x="64" y="160"/>
                    </a:cubicBezTo>
                    <a:cubicBezTo>
                      <a:pt x="64" y="64"/>
                      <a:pt x="64" y="64"/>
                      <a:pt x="64" y="64"/>
                    </a:cubicBezTo>
                    <a:cubicBezTo>
                      <a:pt x="480" y="64"/>
                      <a:pt x="480" y="64"/>
                      <a:pt x="480" y="64"/>
                    </a:cubicBezTo>
                    <a:lnTo>
                      <a:pt x="4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74">
                <a:extLst>
                  <a:ext uri="{FF2B5EF4-FFF2-40B4-BE49-F238E27FC236}">
                    <a16:creationId xmlns:a16="http://schemas.microsoft.com/office/drawing/2014/main" id="{5279955C-3467-4BE1-A7E9-2E51DD9B10D8}"/>
                  </a:ext>
                </a:extLst>
              </p:cNvPr>
              <p:cNvSpPr>
                <a:spLocks noEditPoints="1"/>
              </p:cNvSpPr>
              <p:nvPr/>
            </p:nvSpPr>
            <p:spPr bwMode="auto">
              <a:xfrm>
                <a:off x="5173" y="2533"/>
                <a:ext cx="345" cy="142"/>
              </a:xfrm>
              <a:custGeom>
                <a:avLst/>
                <a:gdLst>
                  <a:gd name="T0" fmla="*/ 512 w 544"/>
                  <a:gd name="T1" fmla="*/ 0 h 224"/>
                  <a:gd name="T2" fmla="*/ 32 w 544"/>
                  <a:gd name="T3" fmla="*/ 0 h 224"/>
                  <a:gd name="T4" fmla="*/ 0 w 544"/>
                  <a:gd name="T5" fmla="*/ 32 h 224"/>
                  <a:gd name="T6" fmla="*/ 0 w 544"/>
                  <a:gd name="T7" fmla="*/ 192 h 224"/>
                  <a:gd name="T8" fmla="*/ 32 w 544"/>
                  <a:gd name="T9" fmla="*/ 224 h 224"/>
                  <a:gd name="T10" fmla="*/ 512 w 544"/>
                  <a:gd name="T11" fmla="*/ 224 h 224"/>
                  <a:gd name="T12" fmla="*/ 544 w 544"/>
                  <a:gd name="T13" fmla="*/ 192 h 224"/>
                  <a:gd name="T14" fmla="*/ 544 w 544"/>
                  <a:gd name="T15" fmla="*/ 32 h 224"/>
                  <a:gd name="T16" fmla="*/ 512 w 544"/>
                  <a:gd name="T17" fmla="*/ 0 h 224"/>
                  <a:gd name="T18" fmla="*/ 480 w 544"/>
                  <a:gd name="T19" fmla="*/ 160 h 224"/>
                  <a:gd name="T20" fmla="*/ 64 w 544"/>
                  <a:gd name="T21" fmla="*/ 160 h 224"/>
                  <a:gd name="T22" fmla="*/ 64 w 544"/>
                  <a:gd name="T23" fmla="*/ 64 h 224"/>
                  <a:gd name="T24" fmla="*/ 480 w 544"/>
                  <a:gd name="T25" fmla="*/ 64 h 224"/>
                  <a:gd name="T26" fmla="*/ 480 w 544"/>
                  <a:gd name="T27" fmla="*/ 1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4" h="224">
                    <a:moveTo>
                      <a:pt x="512" y="0"/>
                    </a:moveTo>
                    <a:cubicBezTo>
                      <a:pt x="32" y="0"/>
                      <a:pt x="32" y="0"/>
                      <a:pt x="32" y="0"/>
                    </a:cubicBezTo>
                    <a:cubicBezTo>
                      <a:pt x="15" y="0"/>
                      <a:pt x="0" y="15"/>
                      <a:pt x="0" y="32"/>
                    </a:cubicBezTo>
                    <a:cubicBezTo>
                      <a:pt x="0" y="192"/>
                      <a:pt x="0" y="192"/>
                      <a:pt x="0" y="192"/>
                    </a:cubicBezTo>
                    <a:cubicBezTo>
                      <a:pt x="0" y="210"/>
                      <a:pt x="15" y="224"/>
                      <a:pt x="32" y="224"/>
                    </a:cubicBezTo>
                    <a:cubicBezTo>
                      <a:pt x="512" y="224"/>
                      <a:pt x="512" y="224"/>
                      <a:pt x="512" y="224"/>
                    </a:cubicBezTo>
                    <a:cubicBezTo>
                      <a:pt x="530" y="224"/>
                      <a:pt x="544" y="210"/>
                      <a:pt x="544" y="192"/>
                    </a:cubicBezTo>
                    <a:cubicBezTo>
                      <a:pt x="544" y="32"/>
                      <a:pt x="544" y="32"/>
                      <a:pt x="544" y="32"/>
                    </a:cubicBezTo>
                    <a:cubicBezTo>
                      <a:pt x="544" y="15"/>
                      <a:pt x="530" y="0"/>
                      <a:pt x="512" y="0"/>
                    </a:cubicBezTo>
                    <a:close/>
                    <a:moveTo>
                      <a:pt x="480" y="160"/>
                    </a:moveTo>
                    <a:cubicBezTo>
                      <a:pt x="64" y="160"/>
                      <a:pt x="64" y="160"/>
                      <a:pt x="64" y="160"/>
                    </a:cubicBezTo>
                    <a:cubicBezTo>
                      <a:pt x="64" y="64"/>
                      <a:pt x="64" y="64"/>
                      <a:pt x="64" y="64"/>
                    </a:cubicBezTo>
                    <a:cubicBezTo>
                      <a:pt x="480" y="64"/>
                      <a:pt x="480" y="64"/>
                      <a:pt x="480" y="64"/>
                    </a:cubicBezTo>
                    <a:lnTo>
                      <a:pt x="4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75">
                <a:extLst>
                  <a:ext uri="{FF2B5EF4-FFF2-40B4-BE49-F238E27FC236}">
                    <a16:creationId xmlns:a16="http://schemas.microsoft.com/office/drawing/2014/main" id="{3162B1C9-F3FA-42C7-98A2-AFF1EF0876EE}"/>
                  </a:ext>
                </a:extLst>
              </p:cNvPr>
              <p:cNvSpPr>
                <a:spLocks noChangeArrowheads="1"/>
              </p:cNvSpPr>
              <p:nvPr/>
            </p:nvSpPr>
            <p:spPr bwMode="auto">
              <a:xfrm>
                <a:off x="5599" y="1924"/>
                <a:ext cx="41" cy="3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76">
                <a:extLst>
                  <a:ext uri="{FF2B5EF4-FFF2-40B4-BE49-F238E27FC236}">
                    <a16:creationId xmlns:a16="http://schemas.microsoft.com/office/drawing/2014/main" id="{EEADA3F7-6E39-4E15-AB5A-A677282ED066}"/>
                  </a:ext>
                </a:extLst>
              </p:cNvPr>
              <p:cNvSpPr>
                <a:spLocks noChangeArrowheads="1"/>
              </p:cNvSpPr>
              <p:nvPr/>
            </p:nvSpPr>
            <p:spPr bwMode="auto">
              <a:xfrm>
                <a:off x="5173" y="2107"/>
                <a:ext cx="223"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77">
                <a:extLst>
                  <a:ext uri="{FF2B5EF4-FFF2-40B4-BE49-F238E27FC236}">
                    <a16:creationId xmlns:a16="http://schemas.microsoft.com/office/drawing/2014/main" id="{31B8C5E8-902B-40A1-BC9A-FE1E38558A2B}"/>
                  </a:ext>
                </a:extLst>
              </p:cNvPr>
              <p:cNvSpPr>
                <a:spLocks noChangeArrowheads="1"/>
              </p:cNvSpPr>
              <p:nvPr/>
            </p:nvSpPr>
            <p:spPr bwMode="auto">
              <a:xfrm>
                <a:off x="5457" y="2107"/>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78">
                <a:extLst>
                  <a:ext uri="{FF2B5EF4-FFF2-40B4-BE49-F238E27FC236}">
                    <a16:creationId xmlns:a16="http://schemas.microsoft.com/office/drawing/2014/main" id="{9204D598-4EFF-4150-A22A-088678643B17}"/>
                  </a:ext>
                </a:extLst>
              </p:cNvPr>
              <p:cNvSpPr>
                <a:spLocks noChangeArrowheads="1"/>
              </p:cNvSpPr>
              <p:nvPr/>
            </p:nvSpPr>
            <p:spPr bwMode="auto">
              <a:xfrm>
                <a:off x="5173" y="2188"/>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79">
                <a:extLst>
                  <a:ext uri="{FF2B5EF4-FFF2-40B4-BE49-F238E27FC236}">
                    <a16:creationId xmlns:a16="http://schemas.microsoft.com/office/drawing/2014/main" id="{11A78158-3F1F-4109-9C9E-555042AA9C95}"/>
                  </a:ext>
                </a:extLst>
              </p:cNvPr>
              <p:cNvSpPr>
                <a:spLocks noChangeArrowheads="1"/>
              </p:cNvSpPr>
              <p:nvPr/>
            </p:nvSpPr>
            <p:spPr bwMode="auto">
              <a:xfrm>
                <a:off x="5457" y="2188"/>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80">
                <a:extLst>
                  <a:ext uri="{FF2B5EF4-FFF2-40B4-BE49-F238E27FC236}">
                    <a16:creationId xmlns:a16="http://schemas.microsoft.com/office/drawing/2014/main" id="{6921A438-3AA5-45AD-94D9-35138FB4316A}"/>
                  </a:ext>
                </a:extLst>
              </p:cNvPr>
              <p:cNvSpPr>
                <a:spLocks noChangeArrowheads="1"/>
              </p:cNvSpPr>
              <p:nvPr/>
            </p:nvSpPr>
            <p:spPr bwMode="auto">
              <a:xfrm>
                <a:off x="5173" y="2269"/>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81">
                <a:extLst>
                  <a:ext uri="{FF2B5EF4-FFF2-40B4-BE49-F238E27FC236}">
                    <a16:creationId xmlns:a16="http://schemas.microsoft.com/office/drawing/2014/main" id="{56685871-4B24-461F-BD56-DE32FA2FD299}"/>
                  </a:ext>
                </a:extLst>
              </p:cNvPr>
              <p:cNvSpPr>
                <a:spLocks noChangeArrowheads="1"/>
              </p:cNvSpPr>
              <p:nvPr/>
            </p:nvSpPr>
            <p:spPr bwMode="auto">
              <a:xfrm>
                <a:off x="5457" y="2269"/>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82">
                <a:extLst>
                  <a:ext uri="{FF2B5EF4-FFF2-40B4-BE49-F238E27FC236}">
                    <a16:creationId xmlns:a16="http://schemas.microsoft.com/office/drawing/2014/main" id="{926A5689-E346-442A-9202-5EDCB364C6DF}"/>
                  </a:ext>
                </a:extLst>
              </p:cNvPr>
              <p:cNvSpPr>
                <a:spLocks noChangeArrowheads="1"/>
              </p:cNvSpPr>
              <p:nvPr/>
            </p:nvSpPr>
            <p:spPr bwMode="auto">
              <a:xfrm>
                <a:off x="5457" y="2350"/>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83">
                <a:extLst>
                  <a:ext uri="{FF2B5EF4-FFF2-40B4-BE49-F238E27FC236}">
                    <a16:creationId xmlns:a16="http://schemas.microsoft.com/office/drawing/2014/main" id="{188075E2-A6F8-4515-89FD-71366E43C0F8}"/>
                  </a:ext>
                </a:extLst>
              </p:cNvPr>
              <p:cNvSpPr>
                <a:spLocks noChangeArrowheads="1"/>
              </p:cNvSpPr>
              <p:nvPr/>
            </p:nvSpPr>
            <p:spPr bwMode="auto">
              <a:xfrm>
                <a:off x="5457" y="2432"/>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84">
                <a:extLst>
                  <a:ext uri="{FF2B5EF4-FFF2-40B4-BE49-F238E27FC236}">
                    <a16:creationId xmlns:a16="http://schemas.microsoft.com/office/drawing/2014/main" id="{0CF4EA90-E123-4C7A-8937-25AF1E45AEB3}"/>
                  </a:ext>
                </a:extLst>
              </p:cNvPr>
              <p:cNvSpPr>
                <a:spLocks noChangeArrowheads="1"/>
              </p:cNvSpPr>
              <p:nvPr/>
            </p:nvSpPr>
            <p:spPr bwMode="auto">
              <a:xfrm>
                <a:off x="5173" y="2716"/>
                <a:ext cx="223"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85">
                <a:extLst>
                  <a:ext uri="{FF2B5EF4-FFF2-40B4-BE49-F238E27FC236}">
                    <a16:creationId xmlns:a16="http://schemas.microsoft.com/office/drawing/2014/main" id="{873B9E2E-4AED-4F63-A268-7BCA894F22E2}"/>
                  </a:ext>
                </a:extLst>
              </p:cNvPr>
              <p:cNvSpPr>
                <a:spLocks noChangeArrowheads="1"/>
              </p:cNvSpPr>
              <p:nvPr/>
            </p:nvSpPr>
            <p:spPr bwMode="auto">
              <a:xfrm>
                <a:off x="5457" y="2716"/>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86">
                <a:extLst>
                  <a:ext uri="{FF2B5EF4-FFF2-40B4-BE49-F238E27FC236}">
                    <a16:creationId xmlns:a16="http://schemas.microsoft.com/office/drawing/2014/main" id="{1A611A92-77A3-45D4-A3A5-DDD01A5EA926}"/>
                  </a:ext>
                </a:extLst>
              </p:cNvPr>
              <p:cNvSpPr>
                <a:spLocks noChangeArrowheads="1"/>
              </p:cNvSpPr>
              <p:nvPr/>
            </p:nvSpPr>
            <p:spPr bwMode="auto">
              <a:xfrm>
                <a:off x="5173" y="2797"/>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87">
                <a:extLst>
                  <a:ext uri="{FF2B5EF4-FFF2-40B4-BE49-F238E27FC236}">
                    <a16:creationId xmlns:a16="http://schemas.microsoft.com/office/drawing/2014/main" id="{7E94A591-D99F-44ED-9067-EDDEE7D26354}"/>
                  </a:ext>
                </a:extLst>
              </p:cNvPr>
              <p:cNvSpPr>
                <a:spLocks noChangeArrowheads="1"/>
              </p:cNvSpPr>
              <p:nvPr/>
            </p:nvSpPr>
            <p:spPr bwMode="auto">
              <a:xfrm>
                <a:off x="5457" y="2797"/>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88">
                <a:extLst>
                  <a:ext uri="{FF2B5EF4-FFF2-40B4-BE49-F238E27FC236}">
                    <a16:creationId xmlns:a16="http://schemas.microsoft.com/office/drawing/2014/main" id="{0D7F3938-5E2D-4EEB-9E70-800FFFD4CAF1}"/>
                  </a:ext>
                </a:extLst>
              </p:cNvPr>
              <p:cNvSpPr>
                <a:spLocks noChangeArrowheads="1"/>
              </p:cNvSpPr>
              <p:nvPr/>
            </p:nvSpPr>
            <p:spPr bwMode="auto">
              <a:xfrm>
                <a:off x="5173" y="2878"/>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89">
                <a:extLst>
                  <a:ext uri="{FF2B5EF4-FFF2-40B4-BE49-F238E27FC236}">
                    <a16:creationId xmlns:a16="http://schemas.microsoft.com/office/drawing/2014/main" id="{7B47578D-0E49-4EB1-81C4-A582C4C9A131}"/>
                  </a:ext>
                </a:extLst>
              </p:cNvPr>
              <p:cNvSpPr>
                <a:spLocks noChangeArrowheads="1"/>
              </p:cNvSpPr>
              <p:nvPr/>
            </p:nvSpPr>
            <p:spPr bwMode="auto">
              <a:xfrm>
                <a:off x="5457" y="2878"/>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0">
                <a:extLst>
                  <a:ext uri="{FF2B5EF4-FFF2-40B4-BE49-F238E27FC236}">
                    <a16:creationId xmlns:a16="http://schemas.microsoft.com/office/drawing/2014/main" id="{311EEB5C-34C4-4EA9-AB87-03FB2BFFE211}"/>
                  </a:ext>
                </a:extLst>
              </p:cNvPr>
              <p:cNvSpPr>
                <a:spLocks noChangeArrowheads="1"/>
              </p:cNvSpPr>
              <p:nvPr/>
            </p:nvSpPr>
            <p:spPr bwMode="auto">
              <a:xfrm>
                <a:off x="5721" y="2107"/>
                <a:ext cx="223"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91">
                <a:extLst>
                  <a:ext uri="{FF2B5EF4-FFF2-40B4-BE49-F238E27FC236}">
                    <a16:creationId xmlns:a16="http://schemas.microsoft.com/office/drawing/2014/main" id="{1C65C4A5-8ED8-4874-A81D-A1FE23AC26D4}"/>
                  </a:ext>
                </a:extLst>
              </p:cNvPr>
              <p:cNvSpPr>
                <a:spLocks noChangeArrowheads="1"/>
              </p:cNvSpPr>
              <p:nvPr/>
            </p:nvSpPr>
            <p:spPr bwMode="auto">
              <a:xfrm>
                <a:off x="6005" y="2107"/>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2">
                <a:extLst>
                  <a:ext uri="{FF2B5EF4-FFF2-40B4-BE49-F238E27FC236}">
                    <a16:creationId xmlns:a16="http://schemas.microsoft.com/office/drawing/2014/main" id="{3EF01A8A-0279-490F-803B-25EE9D6265A1}"/>
                  </a:ext>
                </a:extLst>
              </p:cNvPr>
              <p:cNvSpPr>
                <a:spLocks noChangeArrowheads="1"/>
              </p:cNvSpPr>
              <p:nvPr/>
            </p:nvSpPr>
            <p:spPr bwMode="auto">
              <a:xfrm>
                <a:off x="5721" y="2188"/>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3">
                <a:extLst>
                  <a:ext uri="{FF2B5EF4-FFF2-40B4-BE49-F238E27FC236}">
                    <a16:creationId xmlns:a16="http://schemas.microsoft.com/office/drawing/2014/main" id="{D03DF1CF-A26C-4C56-863C-C5723DBF676A}"/>
                  </a:ext>
                </a:extLst>
              </p:cNvPr>
              <p:cNvSpPr>
                <a:spLocks noChangeArrowheads="1"/>
              </p:cNvSpPr>
              <p:nvPr/>
            </p:nvSpPr>
            <p:spPr bwMode="auto">
              <a:xfrm>
                <a:off x="6005" y="2188"/>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94">
                <a:extLst>
                  <a:ext uri="{FF2B5EF4-FFF2-40B4-BE49-F238E27FC236}">
                    <a16:creationId xmlns:a16="http://schemas.microsoft.com/office/drawing/2014/main" id="{667DC8C3-C749-4D2E-AF62-B9326A1208C8}"/>
                  </a:ext>
                </a:extLst>
              </p:cNvPr>
              <p:cNvSpPr>
                <a:spLocks noChangeArrowheads="1"/>
              </p:cNvSpPr>
              <p:nvPr/>
            </p:nvSpPr>
            <p:spPr bwMode="auto">
              <a:xfrm>
                <a:off x="5721" y="2269"/>
                <a:ext cx="223"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95">
                <a:extLst>
                  <a:ext uri="{FF2B5EF4-FFF2-40B4-BE49-F238E27FC236}">
                    <a16:creationId xmlns:a16="http://schemas.microsoft.com/office/drawing/2014/main" id="{F9862962-F07B-490A-A79D-1A1214F23023}"/>
                  </a:ext>
                </a:extLst>
              </p:cNvPr>
              <p:cNvSpPr>
                <a:spLocks noChangeArrowheads="1"/>
              </p:cNvSpPr>
              <p:nvPr/>
            </p:nvSpPr>
            <p:spPr bwMode="auto">
              <a:xfrm>
                <a:off x="6005" y="2269"/>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96">
                <a:extLst>
                  <a:ext uri="{FF2B5EF4-FFF2-40B4-BE49-F238E27FC236}">
                    <a16:creationId xmlns:a16="http://schemas.microsoft.com/office/drawing/2014/main" id="{228EC51A-576F-44F5-BCFE-E7F8D3D9D97E}"/>
                  </a:ext>
                </a:extLst>
              </p:cNvPr>
              <p:cNvSpPr>
                <a:spLocks noChangeArrowheads="1"/>
              </p:cNvSpPr>
              <p:nvPr/>
            </p:nvSpPr>
            <p:spPr bwMode="auto">
              <a:xfrm>
                <a:off x="5843" y="2350"/>
                <a:ext cx="10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97">
                <a:extLst>
                  <a:ext uri="{FF2B5EF4-FFF2-40B4-BE49-F238E27FC236}">
                    <a16:creationId xmlns:a16="http://schemas.microsoft.com/office/drawing/2014/main" id="{A4DA1033-6528-428D-A291-F5470FB61210}"/>
                  </a:ext>
                </a:extLst>
              </p:cNvPr>
              <p:cNvSpPr>
                <a:spLocks noChangeArrowheads="1"/>
              </p:cNvSpPr>
              <p:nvPr/>
            </p:nvSpPr>
            <p:spPr bwMode="auto">
              <a:xfrm>
                <a:off x="6005" y="2350"/>
                <a:ext cx="61" cy="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98">
                <a:extLst>
                  <a:ext uri="{FF2B5EF4-FFF2-40B4-BE49-F238E27FC236}">
                    <a16:creationId xmlns:a16="http://schemas.microsoft.com/office/drawing/2014/main" id="{54D614E5-EB10-442D-A934-296476A6A583}"/>
                  </a:ext>
                </a:extLst>
              </p:cNvPr>
              <p:cNvSpPr>
                <a:spLocks noChangeArrowheads="1"/>
              </p:cNvSpPr>
              <p:nvPr/>
            </p:nvSpPr>
            <p:spPr bwMode="auto">
              <a:xfrm>
                <a:off x="5843" y="2432"/>
                <a:ext cx="10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99">
                <a:extLst>
                  <a:ext uri="{FF2B5EF4-FFF2-40B4-BE49-F238E27FC236}">
                    <a16:creationId xmlns:a16="http://schemas.microsoft.com/office/drawing/2014/main" id="{D85C545A-938B-491B-B294-93B1ECA30567}"/>
                  </a:ext>
                </a:extLst>
              </p:cNvPr>
              <p:cNvSpPr>
                <a:spLocks noChangeArrowheads="1"/>
              </p:cNvSpPr>
              <p:nvPr/>
            </p:nvSpPr>
            <p:spPr bwMode="auto">
              <a:xfrm>
                <a:off x="6005" y="2432"/>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00">
                <a:extLst>
                  <a:ext uri="{FF2B5EF4-FFF2-40B4-BE49-F238E27FC236}">
                    <a16:creationId xmlns:a16="http://schemas.microsoft.com/office/drawing/2014/main" id="{B8DB27C8-3F11-45A3-BAEF-B93EB98DBE43}"/>
                  </a:ext>
                </a:extLst>
              </p:cNvPr>
              <p:cNvSpPr>
                <a:spLocks noChangeArrowheads="1"/>
              </p:cNvSpPr>
              <p:nvPr/>
            </p:nvSpPr>
            <p:spPr bwMode="auto">
              <a:xfrm>
                <a:off x="5843" y="2513"/>
                <a:ext cx="10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01">
                <a:extLst>
                  <a:ext uri="{FF2B5EF4-FFF2-40B4-BE49-F238E27FC236}">
                    <a16:creationId xmlns:a16="http://schemas.microsoft.com/office/drawing/2014/main" id="{1FB39602-6632-4E54-BA97-B19C578FC606}"/>
                  </a:ext>
                </a:extLst>
              </p:cNvPr>
              <p:cNvSpPr>
                <a:spLocks noChangeArrowheads="1"/>
              </p:cNvSpPr>
              <p:nvPr/>
            </p:nvSpPr>
            <p:spPr bwMode="auto">
              <a:xfrm>
                <a:off x="6005" y="2513"/>
                <a:ext cx="61" cy="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3" name="Rectangle 132">
            <a:extLst>
              <a:ext uri="{FF2B5EF4-FFF2-40B4-BE49-F238E27FC236}">
                <a16:creationId xmlns:a16="http://schemas.microsoft.com/office/drawing/2014/main" id="{D0B2F0F1-3665-447D-AD98-FD560A13A196}"/>
              </a:ext>
            </a:extLst>
          </p:cNvPr>
          <p:cNvSpPr/>
          <p:nvPr/>
        </p:nvSpPr>
        <p:spPr>
          <a:xfrm>
            <a:off x="533400" y="8274144"/>
            <a:ext cx="4453370" cy="1107996"/>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Establish procedures for students and staff who are sick at school.</a:t>
            </a:r>
          </a:p>
        </p:txBody>
      </p:sp>
      <p:sp>
        <p:nvSpPr>
          <p:cNvPr id="14" name="Rectangle 13">
            <a:extLst>
              <a:ext uri="{FF2B5EF4-FFF2-40B4-BE49-F238E27FC236}">
                <a16:creationId xmlns:a16="http://schemas.microsoft.com/office/drawing/2014/main" id="{1331FC57-FEF5-4DF2-A0EF-3074078A2200}"/>
              </a:ext>
            </a:extLst>
          </p:cNvPr>
          <p:cNvSpPr/>
          <p:nvPr/>
        </p:nvSpPr>
        <p:spPr>
          <a:xfrm>
            <a:off x="533400" y="7841410"/>
            <a:ext cx="3847720" cy="461665"/>
          </a:xfrm>
          <a:prstGeom prst="rect">
            <a:avLst/>
          </a:prstGeom>
        </p:spPr>
        <p:txBody>
          <a:bodyPr wrap="none">
            <a:spAutoFit/>
          </a:bodyPr>
          <a:lstStyle/>
          <a:p>
            <a:r>
              <a:rPr lang="en-US" sz="2400" dirty="0">
                <a:latin typeface="Helvetica LT Std Black" panose="020B0904030502020204" pitchFamily="34" charset="0"/>
              </a:rPr>
              <a:t>Establish Procedures </a:t>
            </a:r>
          </a:p>
        </p:txBody>
      </p:sp>
      <p:sp>
        <p:nvSpPr>
          <p:cNvPr id="134" name="Rectangle 133">
            <a:extLst>
              <a:ext uri="{FF2B5EF4-FFF2-40B4-BE49-F238E27FC236}">
                <a16:creationId xmlns:a16="http://schemas.microsoft.com/office/drawing/2014/main" id="{1091B97F-149C-4C10-BC52-FBE82785526F}"/>
              </a:ext>
            </a:extLst>
          </p:cNvPr>
          <p:cNvSpPr/>
          <p:nvPr/>
        </p:nvSpPr>
        <p:spPr>
          <a:xfrm>
            <a:off x="533400" y="736416"/>
            <a:ext cx="11811000" cy="1261884"/>
          </a:xfrm>
          <a:prstGeom prst="rect">
            <a:avLst/>
          </a:prstGeom>
        </p:spPr>
        <p:txBody>
          <a:bodyPr wrap="square">
            <a:spAutoFit/>
          </a:bodyPr>
          <a:lstStyle/>
          <a:p>
            <a:r>
              <a:rPr lang="en-US" sz="4000" b="1" dirty="0">
                <a:solidFill>
                  <a:schemeClr val="bg1"/>
                </a:solidFill>
                <a:latin typeface="HelveticaNeueLT Std" panose="020B0604020202020204" pitchFamily="34" charset="0"/>
              </a:rPr>
              <a:t>Schools which </a:t>
            </a:r>
            <a:r>
              <a:rPr lang="en-US" sz="4000" b="1" u="sng" dirty="0">
                <a:solidFill>
                  <a:schemeClr val="bg1"/>
                </a:solidFill>
                <a:latin typeface="HelveticaNeueLT Std" panose="020B0604020202020204" pitchFamily="34" charset="0"/>
              </a:rPr>
              <a:t>DO NOT</a:t>
            </a:r>
            <a:r>
              <a:rPr lang="en-US" sz="4000" b="1" dirty="0">
                <a:solidFill>
                  <a:schemeClr val="bg1"/>
                </a:solidFill>
                <a:latin typeface="HelveticaNeueLT Std" panose="020B0604020202020204" pitchFamily="34" charset="0"/>
              </a:rPr>
              <a:t> have COVID-19</a:t>
            </a:r>
            <a:r>
              <a:rPr lang="en-US" sz="4000" dirty="0">
                <a:solidFill>
                  <a:schemeClr val="bg1"/>
                </a:solidFill>
                <a:latin typeface="HelveticaNeueLT Std" panose="020B0604020202020204" pitchFamily="34" charset="0"/>
              </a:rPr>
              <a:t> </a:t>
            </a:r>
            <a:br>
              <a:rPr lang="en-US" sz="4000" dirty="0">
                <a:solidFill>
                  <a:schemeClr val="bg1"/>
                </a:solidFill>
                <a:latin typeface="HelveticaNeueLT Std" panose="020B0604020202020204" pitchFamily="34" charset="0"/>
              </a:rPr>
            </a:br>
            <a:r>
              <a:rPr lang="en-US" sz="3600" dirty="0">
                <a:solidFill>
                  <a:schemeClr val="bg1"/>
                </a:solidFill>
                <a:latin typeface="HelveticaNeueLT Std" panose="020B0604020202020204" pitchFamily="34" charset="0"/>
              </a:rPr>
              <a:t>identified in their community</a:t>
            </a:r>
            <a:endParaRPr lang="en-US" sz="4000" b="0" i="0" dirty="0">
              <a:solidFill>
                <a:schemeClr val="bg1"/>
              </a:solidFill>
              <a:effectLst/>
              <a:latin typeface="HelveticaNeueLT Std" panose="020B0604020202020204" pitchFamily="34" charset="0"/>
            </a:endParaRPr>
          </a:p>
        </p:txBody>
      </p:sp>
      <p:grpSp>
        <p:nvGrpSpPr>
          <p:cNvPr id="9" name="Group 8">
            <a:extLst>
              <a:ext uri="{FF2B5EF4-FFF2-40B4-BE49-F238E27FC236}">
                <a16:creationId xmlns:a16="http://schemas.microsoft.com/office/drawing/2014/main" id="{BAB993A2-2AA8-473B-B138-118E9A2D2F33}"/>
              </a:ext>
            </a:extLst>
          </p:cNvPr>
          <p:cNvGrpSpPr/>
          <p:nvPr/>
        </p:nvGrpSpPr>
        <p:grpSpPr>
          <a:xfrm>
            <a:off x="12892984" y="2684583"/>
            <a:ext cx="1215659" cy="1274960"/>
            <a:chOff x="14672236" y="1967870"/>
            <a:chExt cx="1215659" cy="1274960"/>
          </a:xfrm>
        </p:grpSpPr>
        <p:sp>
          <p:nvSpPr>
            <p:cNvPr id="159" name="Rectangle 158">
              <a:extLst>
                <a:ext uri="{FF2B5EF4-FFF2-40B4-BE49-F238E27FC236}">
                  <a16:creationId xmlns:a16="http://schemas.microsoft.com/office/drawing/2014/main" id="{0EA52136-226E-4F1F-B72B-3C9A146EDF24}"/>
                </a:ext>
              </a:extLst>
            </p:cNvPr>
            <p:cNvSpPr/>
            <p:nvPr/>
          </p:nvSpPr>
          <p:spPr>
            <a:xfrm>
              <a:off x="14672236" y="1967870"/>
              <a:ext cx="1215659" cy="1274960"/>
            </a:xfrm>
            <a:prstGeom prst="rect">
              <a:avLst/>
            </a:prstGeom>
            <a:solidFill>
              <a:srgbClr val="F58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raphic 28">
              <a:extLst>
                <a:ext uri="{FF2B5EF4-FFF2-40B4-BE49-F238E27FC236}">
                  <a16:creationId xmlns:a16="http://schemas.microsoft.com/office/drawing/2014/main" id="{452D1D8F-4BB7-4D43-97FC-436A64C9DBFB}"/>
                </a:ext>
              </a:extLst>
            </p:cNvPr>
            <p:cNvGrpSpPr/>
            <p:nvPr/>
          </p:nvGrpSpPr>
          <p:grpSpPr>
            <a:xfrm>
              <a:off x="14762857" y="2100905"/>
              <a:ext cx="1057538" cy="1057538"/>
              <a:chOff x="3051175" y="381000"/>
              <a:chExt cx="6096000" cy="6096000"/>
            </a:xfrm>
            <a:solidFill>
              <a:schemeClr val="bg1"/>
            </a:solidFill>
          </p:grpSpPr>
          <p:sp>
            <p:nvSpPr>
              <p:cNvPr id="136" name="Freeform 87">
                <a:extLst>
                  <a:ext uri="{FF2B5EF4-FFF2-40B4-BE49-F238E27FC236}">
                    <a16:creationId xmlns:a16="http://schemas.microsoft.com/office/drawing/2014/main" id="{C5556A94-3E00-4A19-99CF-68F191621CE8}"/>
                  </a:ext>
                </a:extLst>
              </p:cNvPr>
              <p:cNvSpPr/>
              <p:nvPr/>
            </p:nvSpPr>
            <p:spPr>
              <a:xfrm>
                <a:off x="5692775" y="2819400"/>
                <a:ext cx="3454400" cy="3454400"/>
              </a:xfrm>
              <a:custGeom>
                <a:avLst/>
                <a:gdLst>
                  <a:gd name="connsiteX0" fmla="*/ 1727200 w 3454400"/>
                  <a:gd name="connsiteY0" fmla="*/ 0 h 3454400"/>
                  <a:gd name="connsiteX1" fmla="*/ 0 w 3454400"/>
                  <a:gd name="connsiteY1" fmla="*/ 1727200 h 3454400"/>
                  <a:gd name="connsiteX2" fmla="*/ 1727200 w 3454400"/>
                  <a:gd name="connsiteY2" fmla="*/ 3454400 h 3454400"/>
                  <a:gd name="connsiteX3" fmla="*/ 3454400 w 3454400"/>
                  <a:gd name="connsiteY3" fmla="*/ 1727200 h 3454400"/>
                  <a:gd name="connsiteX4" fmla="*/ 1727200 w 3454400"/>
                  <a:gd name="connsiteY4" fmla="*/ 0 h 3454400"/>
                  <a:gd name="connsiteX5" fmla="*/ 1320800 w 3454400"/>
                  <a:gd name="connsiteY5" fmla="*/ 3194497 h 3454400"/>
                  <a:gd name="connsiteX6" fmla="*/ 1320800 w 3454400"/>
                  <a:gd name="connsiteY6" fmla="*/ 2438400 h 3454400"/>
                  <a:gd name="connsiteX7" fmla="*/ 1117600 w 3454400"/>
                  <a:gd name="connsiteY7" fmla="*/ 2438400 h 3454400"/>
                  <a:gd name="connsiteX8" fmla="*/ 1117600 w 3454400"/>
                  <a:gd name="connsiteY8" fmla="*/ 3123059 h 3454400"/>
                  <a:gd name="connsiteX9" fmla="*/ 914400 w 3454400"/>
                  <a:gd name="connsiteY9" fmla="*/ 3014167 h 3454400"/>
                  <a:gd name="connsiteX10" fmla="*/ 914400 w 3454400"/>
                  <a:gd name="connsiteY10" fmla="*/ 2440434 h 3454400"/>
                  <a:gd name="connsiteX11" fmla="*/ 1135459 w 3454400"/>
                  <a:gd name="connsiteY11" fmla="*/ 2146895 h 3454400"/>
                  <a:gd name="connsiteX12" fmla="*/ 1356370 w 3454400"/>
                  <a:gd name="connsiteY12" fmla="*/ 2083941 h 3454400"/>
                  <a:gd name="connsiteX13" fmla="*/ 1666230 w 3454400"/>
                  <a:gd name="connsiteY13" fmla="*/ 2316460 h 3454400"/>
                  <a:gd name="connsiteX14" fmla="*/ 1788170 w 3454400"/>
                  <a:gd name="connsiteY14" fmla="*/ 2316460 h 3454400"/>
                  <a:gd name="connsiteX15" fmla="*/ 2097931 w 3454400"/>
                  <a:gd name="connsiteY15" fmla="*/ 2083941 h 3454400"/>
                  <a:gd name="connsiteX16" fmla="*/ 2318941 w 3454400"/>
                  <a:gd name="connsiteY16" fmla="*/ 2146995 h 3454400"/>
                  <a:gd name="connsiteX17" fmla="*/ 2540000 w 3454400"/>
                  <a:gd name="connsiteY17" fmla="*/ 2440434 h 3454400"/>
                  <a:gd name="connsiteX18" fmla="*/ 2540000 w 3454400"/>
                  <a:gd name="connsiteY18" fmla="*/ 3014167 h 3454400"/>
                  <a:gd name="connsiteX19" fmla="*/ 2336800 w 3454400"/>
                  <a:gd name="connsiteY19" fmla="*/ 3123059 h 3454400"/>
                  <a:gd name="connsiteX20" fmla="*/ 2336800 w 3454400"/>
                  <a:gd name="connsiteY20" fmla="*/ 2438400 h 3454400"/>
                  <a:gd name="connsiteX21" fmla="*/ 2133600 w 3454400"/>
                  <a:gd name="connsiteY21" fmla="*/ 2438400 h 3454400"/>
                  <a:gd name="connsiteX22" fmla="*/ 2133600 w 3454400"/>
                  <a:gd name="connsiteY22" fmla="*/ 3194497 h 3454400"/>
                  <a:gd name="connsiteX23" fmla="*/ 1320800 w 3454400"/>
                  <a:gd name="connsiteY23" fmla="*/ 3194497 h 3454400"/>
                  <a:gd name="connsiteX24" fmla="*/ 2066528 w 3454400"/>
                  <a:gd name="connsiteY24" fmla="*/ 959297 h 3454400"/>
                  <a:gd name="connsiteX25" fmla="*/ 2021334 w 3454400"/>
                  <a:gd name="connsiteY25" fmla="*/ 868660 h 3454400"/>
                  <a:gd name="connsiteX26" fmla="*/ 1956544 w 3454400"/>
                  <a:gd name="connsiteY26" fmla="*/ 815826 h 3454400"/>
                  <a:gd name="connsiteX27" fmla="*/ 1873994 w 3454400"/>
                  <a:gd name="connsiteY27" fmla="*/ 829469 h 3454400"/>
                  <a:gd name="connsiteX28" fmla="*/ 1722834 w 3454400"/>
                  <a:gd name="connsiteY28" fmla="*/ 930225 h 3454400"/>
                  <a:gd name="connsiteX29" fmla="*/ 1441103 w 3454400"/>
                  <a:gd name="connsiteY29" fmla="*/ 1015603 h 3454400"/>
                  <a:gd name="connsiteX30" fmla="*/ 1320800 w 3454400"/>
                  <a:gd name="connsiteY30" fmla="*/ 1015603 h 3454400"/>
                  <a:gd name="connsiteX31" fmla="*/ 1725761 w 3454400"/>
                  <a:gd name="connsiteY31" fmla="*/ 607764 h 3454400"/>
                  <a:gd name="connsiteX32" fmla="*/ 2133600 w 3454400"/>
                  <a:gd name="connsiteY32" fmla="*/ 1012726 h 3454400"/>
                  <a:gd name="connsiteX33" fmla="*/ 2066528 w 3454400"/>
                  <a:gd name="connsiteY33" fmla="*/ 959693 h 3454400"/>
                  <a:gd name="connsiteX34" fmla="*/ 1441103 w 3454400"/>
                  <a:gd name="connsiteY34" fmla="*/ 1219200 h 3454400"/>
                  <a:gd name="connsiteX35" fmla="*/ 1835497 w 3454400"/>
                  <a:gd name="connsiteY35" fmla="*/ 1099741 h 3454400"/>
                  <a:gd name="connsiteX36" fmla="*/ 1891159 w 3454400"/>
                  <a:gd name="connsiteY36" fmla="*/ 1062633 h 3454400"/>
                  <a:gd name="connsiteX37" fmla="*/ 2032000 w 3454400"/>
                  <a:gd name="connsiteY37" fmla="*/ 1189633 h 3454400"/>
                  <a:gd name="connsiteX38" fmla="*/ 2032000 w 3454400"/>
                  <a:gd name="connsiteY38" fmla="*/ 1320800 h 3454400"/>
                  <a:gd name="connsiteX39" fmla="*/ 1727200 w 3454400"/>
                  <a:gd name="connsiteY39" fmla="*/ 1625600 h 3454400"/>
                  <a:gd name="connsiteX40" fmla="*/ 1422400 w 3454400"/>
                  <a:gd name="connsiteY40" fmla="*/ 1320800 h 3454400"/>
                  <a:gd name="connsiteX41" fmla="*/ 1422400 w 3454400"/>
                  <a:gd name="connsiteY41" fmla="*/ 1219200 h 3454400"/>
                  <a:gd name="connsiteX42" fmla="*/ 1727200 w 3454400"/>
                  <a:gd name="connsiteY42" fmla="*/ 1828800 h 3454400"/>
                  <a:gd name="connsiteX43" fmla="*/ 1828800 w 3454400"/>
                  <a:gd name="connsiteY43" fmla="*/ 1818630 h 3454400"/>
                  <a:gd name="connsiteX44" fmla="*/ 1828800 w 3454400"/>
                  <a:gd name="connsiteY44" fmla="*/ 1930400 h 3454400"/>
                  <a:gd name="connsiteX45" fmla="*/ 1863874 w 3454400"/>
                  <a:gd name="connsiteY45" fmla="*/ 2005608 h 3454400"/>
                  <a:gd name="connsiteX46" fmla="*/ 1727200 w 3454400"/>
                  <a:gd name="connsiteY46" fmla="*/ 2108200 h 3454400"/>
                  <a:gd name="connsiteX47" fmla="*/ 1590526 w 3454400"/>
                  <a:gd name="connsiteY47" fmla="*/ 2005608 h 3454400"/>
                  <a:gd name="connsiteX48" fmla="*/ 1625600 w 3454400"/>
                  <a:gd name="connsiteY48" fmla="*/ 1930400 h 3454400"/>
                  <a:gd name="connsiteX49" fmla="*/ 1625600 w 3454400"/>
                  <a:gd name="connsiteY49" fmla="*/ 1818630 h 3454400"/>
                  <a:gd name="connsiteX50" fmla="*/ 1727200 w 3454400"/>
                  <a:gd name="connsiteY50" fmla="*/ 1828800 h 3454400"/>
                  <a:gd name="connsiteX51" fmla="*/ 2743200 w 3454400"/>
                  <a:gd name="connsiteY51" fmla="*/ 2859931 h 3454400"/>
                  <a:gd name="connsiteX52" fmla="*/ 2743200 w 3454400"/>
                  <a:gd name="connsiteY52" fmla="*/ 2440434 h 3454400"/>
                  <a:gd name="connsiteX53" fmla="*/ 2374900 w 3454400"/>
                  <a:gd name="connsiteY53" fmla="*/ 1951534 h 3454400"/>
                  <a:gd name="connsiteX54" fmla="*/ 2032000 w 3454400"/>
                  <a:gd name="connsiteY54" fmla="*/ 1853605 h 3454400"/>
                  <a:gd name="connsiteX55" fmla="*/ 2032000 w 3454400"/>
                  <a:gd name="connsiteY55" fmla="*/ 1724571 h 3454400"/>
                  <a:gd name="connsiteX56" fmla="*/ 2235200 w 3454400"/>
                  <a:gd name="connsiteY56" fmla="*/ 1320800 h 3454400"/>
                  <a:gd name="connsiteX57" fmla="*/ 2235200 w 3454400"/>
                  <a:gd name="connsiteY57" fmla="*/ 1219200 h 3454400"/>
                  <a:gd name="connsiteX58" fmla="*/ 2336800 w 3454400"/>
                  <a:gd name="connsiteY58" fmla="*/ 1117600 h 3454400"/>
                  <a:gd name="connsiteX59" fmla="*/ 2336800 w 3454400"/>
                  <a:gd name="connsiteY59" fmla="*/ 1016000 h 3454400"/>
                  <a:gd name="connsiteX60" fmla="*/ 1727200 w 3454400"/>
                  <a:gd name="connsiteY60" fmla="*/ 406400 h 3454400"/>
                  <a:gd name="connsiteX61" fmla="*/ 1117600 w 3454400"/>
                  <a:gd name="connsiteY61" fmla="*/ 1016000 h 3454400"/>
                  <a:gd name="connsiteX62" fmla="*/ 1117600 w 3454400"/>
                  <a:gd name="connsiteY62" fmla="*/ 1117600 h 3454400"/>
                  <a:gd name="connsiteX63" fmla="*/ 1219200 w 3454400"/>
                  <a:gd name="connsiteY63" fmla="*/ 1219200 h 3454400"/>
                  <a:gd name="connsiteX64" fmla="*/ 1219200 w 3454400"/>
                  <a:gd name="connsiteY64" fmla="*/ 1320800 h 3454400"/>
                  <a:gd name="connsiteX65" fmla="*/ 1422400 w 3454400"/>
                  <a:gd name="connsiteY65" fmla="*/ 1724571 h 3454400"/>
                  <a:gd name="connsiteX66" fmla="*/ 1422400 w 3454400"/>
                  <a:gd name="connsiteY66" fmla="*/ 1853605 h 3454400"/>
                  <a:gd name="connsiteX67" fmla="*/ 1079599 w 3454400"/>
                  <a:gd name="connsiteY67" fmla="*/ 1951534 h 3454400"/>
                  <a:gd name="connsiteX68" fmla="*/ 711200 w 3454400"/>
                  <a:gd name="connsiteY68" fmla="*/ 2440434 h 3454400"/>
                  <a:gd name="connsiteX69" fmla="*/ 711200 w 3454400"/>
                  <a:gd name="connsiteY69" fmla="*/ 2859931 h 3454400"/>
                  <a:gd name="connsiteX70" fmla="*/ 303510 w 3454400"/>
                  <a:gd name="connsiteY70" fmla="*/ 1180207 h 3454400"/>
                  <a:gd name="connsiteX71" fmla="*/ 1727200 w 3454400"/>
                  <a:gd name="connsiteY71" fmla="*/ 200025 h 3454400"/>
                  <a:gd name="connsiteX72" fmla="*/ 3150890 w 3454400"/>
                  <a:gd name="connsiteY72" fmla="*/ 1180207 h 3454400"/>
                  <a:gd name="connsiteX73" fmla="*/ 2743200 w 3454400"/>
                  <a:gd name="connsiteY73" fmla="*/ 2859931 h 34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454400" h="3454400">
                    <a:moveTo>
                      <a:pt x="1727200" y="0"/>
                    </a:moveTo>
                    <a:cubicBezTo>
                      <a:pt x="773311" y="0"/>
                      <a:pt x="0" y="773311"/>
                      <a:pt x="0" y="1727200"/>
                    </a:cubicBezTo>
                    <a:cubicBezTo>
                      <a:pt x="0" y="2681089"/>
                      <a:pt x="773311" y="3454400"/>
                      <a:pt x="1727200" y="3454400"/>
                    </a:cubicBezTo>
                    <a:cubicBezTo>
                      <a:pt x="2681089" y="3454400"/>
                      <a:pt x="3454400" y="2681089"/>
                      <a:pt x="3454400" y="1727200"/>
                    </a:cubicBezTo>
                    <a:cubicBezTo>
                      <a:pt x="3453358" y="773757"/>
                      <a:pt x="2680643" y="1042"/>
                      <a:pt x="1727200" y="0"/>
                    </a:cubicBezTo>
                    <a:close/>
                    <a:moveTo>
                      <a:pt x="1320800" y="3194497"/>
                    </a:moveTo>
                    <a:lnTo>
                      <a:pt x="1320800" y="2438400"/>
                    </a:lnTo>
                    <a:lnTo>
                      <a:pt x="1117600" y="2438400"/>
                    </a:lnTo>
                    <a:lnTo>
                      <a:pt x="1117600" y="3123059"/>
                    </a:lnTo>
                    <a:cubicBezTo>
                      <a:pt x="1047254" y="3091904"/>
                      <a:pt x="979289" y="3055541"/>
                      <a:pt x="914400" y="3014167"/>
                    </a:cubicBezTo>
                    <a:lnTo>
                      <a:pt x="914400" y="2440434"/>
                    </a:lnTo>
                    <a:cubicBezTo>
                      <a:pt x="914698" y="2304356"/>
                      <a:pt x="1004788" y="2184797"/>
                      <a:pt x="1135459" y="2146895"/>
                    </a:cubicBezTo>
                    <a:lnTo>
                      <a:pt x="1356370" y="2083941"/>
                    </a:lnTo>
                    <a:lnTo>
                      <a:pt x="1666230" y="2316460"/>
                    </a:lnTo>
                    <a:cubicBezTo>
                      <a:pt x="1702346" y="2343597"/>
                      <a:pt x="1752054" y="2343597"/>
                      <a:pt x="1788170" y="2316460"/>
                    </a:cubicBezTo>
                    <a:lnTo>
                      <a:pt x="2097931" y="2083941"/>
                    </a:lnTo>
                    <a:lnTo>
                      <a:pt x="2318941" y="2146995"/>
                    </a:lnTo>
                    <a:cubicBezTo>
                      <a:pt x="2449612" y="2184797"/>
                      <a:pt x="2539702" y="2304356"/>
                      <a:pt x="2540000" y="2440434"/>
                    </a:cubicBezTo>
                    <a:lnTo>
                      <a:pt x="2540000" y="3014167"/>
                    </a:lnTo>
                    <a:cubicBezTo>
                      <a:pt x="2475111" y="3055541"/>
                      <a:pt x="2407196" y="3091954"/>
                      <a:pt x="2336800" y="3123059"/>
                    </a:cubicBezTo>
                    <a:lnTo>
                      <a:pt x="2336800" y="2438400"/>
                    </a:lnTo>
                    <a:lnTo>
                      <a:pt x="2133600" y="2438400"/>
                    </a:lnTo>
                    <a:lnTo>
                      <a:pt x="2133600" y="3194497"/>
                    </a:lnTo>
                    <a:cubicBezTo>
                      <a:pt x="1867942" y="3270101"/>
                      <a:pt x="1586458" y="3270101"/>
                      <a:pt x="1320800" y="3194497"/>
                    </a:cubicBezTo>
                    <a:close/>
                    <a:moveTo>
                      <a:pt x="2066528" y="959297"/>
                    </a:moveTo>
                    <a:lnTo>
                      <a:pt x="2021334" y="868660"/>
                    </a:lnTo>
                    <a:cubicBezTo>
                      <a:pt x="2008336" y="842566"/>
                      <a:pt x="1984722" y="823317"/>
                      <a:pt x="1956544" y="815826"/>
                    </a:cubicBezTo>
                    <a:cubicBezTo>
                      <a:pt x="1928316" y="808286"/>
                      <a:pt x="1898303" y="813296"/>
                      <a:pt x="1873994" y="829469"/>
                    </a:cubicBezTo>
                    <a:lnTo>
                      <a:pt x="1722834" y="930225"/>
                    </a:lnTo>
                    <a:cubicBezTo>
                      <a:pt x="1639441" y="985937"/>
                      <a:pt x="1541363" y="1015653"/>
                      <a:pt x="1441103" y="1015603"/>
                    </a:cubicBezTo>
                    <a:lnTo>
                      <a:pt x="1320800" y="1015603"/>
                    </a:lnTo>
                    <a:cubicBezTo>
                      <a:pt x="1320006" y="791121"/>
                      <a:pt x="1501329" y="608558"/>
                      <a:pt x="1725761" y="607764"/>
                    </a:cubicBezTo>
                    <a:cubicBezTo>
                      <a:pt x="1950244" y="606971"/>
                      <a:pt x="2132806" y="788293"/>
                      <a:pt x="2133600" y="1012726"/>
                    </a:cubicBezTo>
                    <a:cubicBezTo>
                      <a:pt x="2104529" y="1005781"/>
                      <a:pt x="2080022" y="986383"/>
                      <a:pt x="2066528" y="959693"/>
                    </a:cubicBezTo>
                    <a:close/>
                    <a:moveTo>
                      <a:pt x="1441103" y="1219200"/>
                    </a:moveTo>
                    <a:cubicBezTo>
                      <a:pt x="1581497" y="1219299"/>
                      <a:pt x="1718766" y="1177727"/>
                      <a:pt x="1835497" y="1099741"/>
                    </a:cubicBezTo>
                    <a:lnTo>
                      <a:pt x="1891159" y="1062633"/>
                    </a:lnTo>
                    <a:cubicBezTo>
                      <a:pt x="1923157" y="1119088"/>
                      <a:pt x="1972568" y="1163638"/>
                      <a:pt x="2032000" y="1189633"/>
                    </a:cubicBezTo>
                    <a:lnTo>
                      <a:pt x="2032000" y="1320800"/>
                    </a:lnTo>
                    <a:cubicBezTo>
                      <a:pt x="2032000" y="1489125"/>
                      <a:pt x="1895525" y="1625600"/>
                      <a:pt x="1727200" y="1625600"/>
                    </a:cubicBezTo>
                    <a:cubicBezTo>
                      <a:pt x="1558875" y="1625600"/>
                      <a:pt x="1422400" y="1489125"/>
                      <a:pt x="1422400" y="1320800"/>
                    </a:cubicBezTo>
                    <a:lnTo>
                      <a:pt x="1422400" y="1219200"/>
                    </a:lnTo>
                    <a:close/>
                    <a:moveTo>
                      <a:pt x="1727200" y="1828800"/>
                    </a:moveTo>
                    <a:cubicBezTo>
                      <a:pt x="1761331" y="1828850"/>
                      <a:pt x="1795363" y="1825427"/>
                      <a:pt x="1828800" y="1818630"/>
                    </a:cubicBezTo>
                    <a:lnTo>
                      <a:pt x="1828800" y="1930400"/>
                    </a:lnTo>
                    <a:cubicBezTo>
                      <a:pt x="1829147" y="1959322"/>
                      <a:pt x="1841897" y="1986707"/>
                      <a:pt x="1863874" y="2005608"/>
                    </a:cubicBezTo>
                    <a:lnTo>
                      <a:pt x="1727200" y="2108200"/>
                    </a:lnTo>
                    <a:lnTo>
                      <a:pt x="1590526" y="2005608"/>
                    </a:lnTo>
                    <a:cubicBezTo>
                      <a:pt x="1612503" y="1986707"/>
                      <a:pt x="1625253" y="1959322"/>
                      <a:pt x="1625600" y="1930400"/>
                    </a:cubicBezTo>
                    <a:lnTo>
                      <a:pt x="1625600" y="1818630"/>
                    </a:lnTo>
                    <a:cubicBezTo>
                      <a:pt x="1659037" y="1825427"/>
                      <a:pt x="1693069" y="1828850"/>
                      <a:pt x="1727200" y="1828800"/>
                    </a:cubicBezTo>
                    <a:close/>
                    <a:moveTo>
                      <a:pt x="2743200" y="2859931"/>
                    </a:moveTo>
                    <a:lnTo>
                      <a:pt x="2743200" y="2440434"/>
                    </a:lnTo>
                    <a:cubicBezTo>
                      <a:pt x="2742704" y="2213719"/>
                      <a:pt x="2592636" y="2014538"/>
                      <a:pt x="2374900" y="1951534"/>
                    </a:cubicBezTo>
                    <a:lnTo>
                      <a:pt x="2032000" y="1853605"/>
                    </a:lnTo>
                    <a:lnTo>
                      <a:pt x="2032000" y="1724571"/>
                    </a:lnTo>
                    <a:cubicBezTo>
                      <a:pt x="2159447" y="1629420"/>
                      <a:pt x="2234754" y="1479848"/>
                      <a:pt x="2235200" y="1320800"/>
                    </a:cubicBezTo>
                    <a:lnTo>
                      <a:pt x="2235200" y="1219200"/>
                    </a:lnTo>
                    <a:cubicBezTo>
                      <a:pt x="2291308" y="1219200"/>
                      <a:pt x="2336800" y="1173708"/>
                      <a:pt x="2336800" y="1117600"/>
                    </a:cubicBezTo>
                    <a:lnTo>
                      <a:pt x="2336800" y="1016000"/>
                    </a:lnTo>
                    <a:cubicBezTo>
                      <a:pt x="2336800" y="679351"/>
                      <a:pt x="2063849" y="406400"/>
                      <a:pt x="1727200" y="406400"/>
                    </a:cubicBezTo>
                    <a:cubicBezTo>
                      <a:pt x="1390551" y="406400"/>
                      <a:pt x="1117600" y="679351"/>
                      <a:pt x="1117600" y="1016000"/>
                    </a:cubicBezTo>
                    <a:lnTo>
                      <a:pt x="1117600" y="1117600"/>
                    </a:lnTo>
                    <a:cubicBezTo>
                      <a:pt x="1117600" y="1173708"/>
                      <a:pt x="1163092" y="1219200"/>
                      <a:pt x="1219200" y="1219200"/>
                    </a:cubicBezTo>
                    <a:lnTo>
                      <a:pt x="1219200" y="1320800"/>
                    </a:lnTo>
                    <a:cubicBezTo>
                      <a:pt x="1219647" y="1479848"/>
                      <a:pt x="1294954" y="1629420"/>
                      <a:pt x="1422400" y="1724571"/>
                    </a:cubicBezTo>
                    <a:lnTo>
                      <a:pt x="1422400" y="1853605"/>
                    </a:lnTo>
                    <a:lnTo>
                      <a:pt x="1079599" y="1951534"/>
                    </a:lnTo>
                    <a:cubicBezTo>
                      <a:pt x="861764" y="2014488"/>
                      <a:pt x="711696" y="2213719"/>
                      <a:pt x="711200" y="2440434"/>
                    </a:cubicBezTo>
                    <a:lnTo>
                      <a:pt x="711200" y="2859931"/>
                    </a:lnTo>
                    <a:cubicBezTo>
                      <a:pt x="240209" y="2438698"/>
                      <a:pt x="78036" y="1770509"/>
                      <a:pt x="303510" y="1180207"/>
                    </a:cubicBezTo>
                    <a:cubicBezTo>
                      <a:pt x="528985" y="589955"/>
                      <a:pt x="1095325" y="200025"/>
                      <a:pt x="1727200" y="200025"/>
                    </a:cubicBezTo>
                    <a:cubicBezTo>
                      <a:pt x="2359075" y="200025"/>
                      <a:pt x="2925415" y="589955"/>
                      <a:pt x="3150890" y="1180207"/>
                    </a:cubicBezTo>
                    <a:cubicBezTo>
                      <a:pt x="3376365" y="1770509"/>
                      <a:pt x="3214192" y="2438698"/>
                      <a:pt x="2743200" y="2859931"/>
                    </a:cubicBezTo>
                    <a:close/>
                  </a:path>
                </a:pathLst>
              </a:custGeom>
              <a:grpFill/>
              <a:ln w="12700" cap="flat">
                <a:noFill/>
                <a:prstDash val="solid"/>
                <a:miter/>
              </a:ln>
            </p:spPr>
            <p:txBody>
              <a:bodyPr rtlCol="0" anchor="ctr"/>
              <a:lstStyle/>
              <a:p>
                <a:endParaRPr lang="en-US"/>
              </a:p>
            </p:txBody>
          </p:sp>
          <p:sp>
            <p:nvSpPr>
              <p:cNvPr id="137" name="Freeform 88">
                <a:extLst>
                  <a:ext uri="{FF2B5EF4-FFF2-40B4-BE49-F238E27FC236}">
                    <a16:creationId xmlns:a16="http://schemas.microsoft.com/office/drawing/2014/main" id="{7E9C15D6-8EEA-4C13-8EC5-C098538B7CE7}"/>
                  </a:ext>
                </a:extLst>
              </p:cNvPr>
              <p:cNvSpPr/>
              <p:nvPr/>
            </p:nvSpPr>
            <p:spPr>
              <a:xfrm>
                <a:off x="3051175" y="381000"/>
                <a:ext cx="5080000" cy="4876800"/>
              </a:xfrm>
              <a:custGeom>
                <a:avLst/>
                <a:gdLst>
                  <a:gd name="connsiteX0" fmla="*/ 203200 w 5080000"/>
                  <a:gd name="connsiteY0" fmla="*/ 4368800 h 4876800"/>
                  <a:gd name="connsiteX1" fmla="*/ 203200 w 5080000"/>
                  <a:gd name="connsiteY1" fmla="*/ 1422400 h 4876800"/>
                  <a:gd name="connsiteX2" fmla="*/ 4876800 w 5080000"/>
                  <a:gd name="connsiteY2" fmla="*/ 1422400 h 4876800"/>
                  <a:gd name="connsiteX3" fmla="*/ 4876800 w 5080000"/>
                  <a:gd name="connsiteY3" fmla="*/ 2336800 h 4876800"/>
                  <a:gd name="connsiteX4" fmla="*/ 5080000 w 5080000"/>
                  <a:gd name="connsiteY4" fmla="*/ 2336800 h 4876800"/>
                  <a:gd name="connsiteX5" fmla="*/ 5080000 w 5080000"/>
                  <a:gd name="connsiteY5" fmla="*/ 914400 h 4876800"/>
                  <a:gd name="connsiteX6" fmla="*/ 4572000 w 5080000"/>
                  <a:gd name="connsiteY6" fmla="*/ 406400 h 4876800"/>
                  <a:gd name="connsiteX7" fmla="*/ 3860800 w 5080000"/>
                  <a:gd name="connsiteY7" fmla="*/ 406400 h 4876800"/>
                  <a:gd name="connsiteX8" fmla="*/ 3860800 w 5080000"/>
                  <a:gd name="connsiteY8" fmla="*/ 304800 h 4876800"/>
                  <a:gd name="connsiteX9" fmla="*/ 3556000 w 5080000"/>
                  <a:gd name="connsiteY9" fmla="*/ 0 h 4876800"/>
                  <a:gd name="connsiteX10" fmla="*/ 3251200 w 5080000"/>
                  <a:gd name="connsiteY10" fmla="*/ 304800 h 4876800"/>
                  <a:gd name="connsiteX11" fmla="*/ 3251200 w 5080000"/>
                  <a:gd name="connsiteY11" fmla="*/ 406400 h 4876800"/>
                  <a:gd name="connsiteX12" fmla="*/ 1828800 w 5080000"/>
                  <a:gd name="connsiteY12" fmla="*/ 406400 h 4876800"/>
                  <a:gd name="connsiteX13" fmla="*/ 1828800 w 5080000"/>
                  <a:gd name="connsiteY13" fmla="*/ 304800 h 4876800"/>
                  <a:gd name="connsiteX14" fmla="*/ 1524000 w 5080000"/>
                  <a:gd name="connsiteY14" fmla="*/ 0 h 4876800"/>
                  <a:gd name="connsiteX15" fmla="*/ 1219200 w 5080000"/>
                  <a:gd name="connsiteY15" fmla="*/ 304800 h 4876800"/>
                  <a:gd name="connsiteX16" fmla="*/ 1219200 w 5080000"/>
                  <a:gd name="connsiteY16" fmla="*/ 406400 h 4876800"/>
                  <a:gd name="connsiteX17" fmla="*/ 508000 w 5080000"/>
                  <a:gd name="connsiteY17" fmla="*/ 406400 h 4876800"/>
                  <a:gd name="connsiteX18" fmla="*/ 0 w 5080000"/>
                  <a:gd name="connsiteY18" fmla="*/ 914400 h 4876800"/>
                  <a:gd name="connsiteX19" fmla="*/ 0 w 5080000"/>
                  <a:gd name="connsiteY19" fmla="*/ 4368800 h 4876800"/>
                  <a:gd name="connsiteX20" fmla="*/ 508000 w 5080000"/>
                  <a:gd name="connsiteY20" fmla="*/ 4876800 h 4876800"/>
                  <a:gd name="connsiteX21" fmla="*/ 2540000 w 5080000"/>
                  <a:gd name="connsiteY21" fmla="*/ 4876800 h 4876800"/>
                  <a:gd name="connsiteX22" fmla="*/ 2540000 w 5080000"/>
                  <a:gd name="connsiteY22" fmla="*/ 4673600 h 4876800"/>
                  <a:gd name="connsiteX23" fmla="*/ 508000 w 5080000"/>
                  <a:gd name="connsiteY23" fmla="*/ 4673600 h 4876800"/>
                  <a:gd name="connsiteX24" fmla="*/ 203200 w 5080000"/>
                  <a:gd name="connsiteY24" fmla="*/ 4368800 h 4876800"/>
                  <a:gd name="connsiteX25" fmla="*/ 3454400 w 5080000"/>
                  <a:gd name="connsiteY25" fmla="*/ 304800 h 4876800"/>
                  <a:gd name="connsiteX26" fmla="*/ 3556000 w 5080000"/>
                  <a:gd name="connsiteY26" fmla="*/ 203200 h 4876800"/>
                  <a:gd name="connsiteX27" fmla="*/ 3657600 w 5080000"/>
                  <a:gd name="connsiteY27" fmla="*/ 304800 h 4876800"/>
                  <a:gd name="connsiteX28" fmla="*/ 3657600 w 5080000"/>
                  <a:gd name="connsiteY28" fmla="*/ 711200 h 4876800"/>
                  <a:gd name="connsiteX29" fmla="*/ 3556000 w 5080000"/>
                  <a:gd name="connsiteY29" fmla="*/ 812800 h 4876800"/>
                  <a:gd name="connsiteX30" fmla="*/ 3454400 w 5080000"/>
                  <a:gd name="connsiteY30" fmla="*/ 711200 h 4876800"/>
                  <a:gd name="connsiteX31" fmla="*/ 1422400 w 5080000"/>
                  <a:gd name="connsiteY31" fmla="*/ 304800 h 4876800"/>
                  <a:gd name="connsiteX32" fmla="*/ 1524000 w 5080000"/>
                  <a:gd name="connsiteY32" fmla="*/ 203200 h 4876800"/>
                  <a:gd name="connsiteX33" fmla="*/ 1625600 w 5080000"/>
                  <a:gd name="connsiteY33" fmla="*/ 304800 h 4876800"/>
                  <a:gd name="connsiteX34" fmla="*/ 1625600 w 5080000"/>
                  <a:gd name="connsiteY34" fmla="*/ 711200 h 4876800"/>
                  <a:gd name="connsiteX35" fmla="*/ 1524000 w 5080000"/>
                  <a:gd name="connsiteY35" fmla="*/ 812800 h 4876800"/>
                  <a:gd name="connsiteX36" fmla="*/ 1422400 w 5080000"/>
                  <a:gd name="connsiteY36" fmla="*/ 711200 h 4876800"/>
                  <a:gd name="connsiteX37" fmla="*/ 508000 w 5080000"/>
                  <a:gd name="connsiteY37" fmla="*/ 609600 h 4876800"/>
                  <a:gd name="connsiteX38" fmla="*/ 1219200 w 5080000"/>
                  <a:gd name="connsiteY38" fmla="*/ 609600 h 4876800"/>
                  <a:gd name="connsiteX39" fmla="*/ 1219200 w 5080000"/>
                  <a:gd name="connsiteY39" fmla="*/ 711200 h 4876800"/>
                  <a:gd name="connsiteX40" fmla="*/ 1524000 w 5080000"/>
                  <a:gd name="connsiteY40" fmla="*/ 1016000 h 4876800"/>
                  <a:gd name="connsiteX41" fmla="*/ 1828800 w 5080000"/>
                  <a:gd name="connsiteY41" fmla="*/ 711200 h 4876800"/>
                  <a:gd name="connsiteX42" fmla="*/ 1828800 w 5080000"/>
                  <a:gd name="connsiteY42" fmla="*/ 609600 h 4876800"/>
                  <a:gd name="connsiteX43" fmla="*/ 3251200 w 5080000"/>
                  <a:gd name="connsiteY43" fmla="*/ 609600 h 4876800"/>
                  <a:gd name="connsiteX44" fmla="*/ 3251200 w 5080000"/>
                  <a:gd name="connsiteY44" fmla="*/ 711200 h 4876800"/>
                  <a:gd name="connsiteX45" fmla="*/ 3556000 w 5080000"/>
                  <a:gd name="connsiteY45" fmla="*/ 1016000 h 4876800"/>
                  <a:gd name="connsiteX46" fmla="*/ 3860800 w 5080000"/>
                  <a:gd name="connsiteY46" fmla="*/ 711200 h 4876800"/>
                  <a:gd name="connsiteX47" fmla="*/ 3860800 w 5080000"/>
                  <a:gd name="connsiteY47" fmla="*/ 609600 h 4876800"/>
                  <a:gd name="connsiteX48" fmla="*/ 4572000 w 5080000"/>
                  <a:gd name="connsiteY48" fmla="*/ 609600 h 4876800"/>
                  <a:gd name="connsiteX49" fmla="*/ 4876800 w 5080000"/>
                  <a:gd name="connsiteY49" fmla="*/ 914400 h 4876800"/>
                  <a:gd name="connsiteX50" fmla="*/ 4876800 w 5080000"/>
                  <a:gd name="connsiteY50" fmla="*/ 1219200 h 4876800"/>
                  <a:gd name="connsiteX51" fmla="*/ 203200 w 5080000"/>
                  <a:gd name="connsiteY51" fmla="*/ 1219200 h 4876800"/>
                  <a:gd name="connsiteX52" fmla="*/ 203200 w 5080000"/>
                  <a:gd name="connsiteY52" fmla="*/ 914400 h 4876800"/>
                  <a:gd name="connsiteX53" fmla="*/ 508000 w 5080000"/>
                  <a:gd name="connsiteY53" fmla="*/ 6096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80000" h="4876800">
                    <a:moveTo>
                      <a:pt x="203200" y="4368800"/>
                    </a:moveTo>
                    <a:lnTo>
                      <a:pt x="203200" y="1422400"/>
                    </a:lnTo>
                    <a:lnTo>
                      <a:pt x="4876800" y="1422400"/>
                    </a:lnTo>
                    <a:lnTo>
                      <a:pt x="4876800" y="2336800"/>
                    </a:lnTo>
                    <a:lnTo>
                      <a:pt x="5080000" y="2336800"/>
                    </a:lnTo>
                    <a:lnTo>
                      <a:pt x="5080000" y="914400"/>
                    </a:lnTo>
                    <a:cubicBezTo>
                      <a:pt x="5079653" y="633958"/>
                      <a:pt x="4852442" y="406747"/>
                      <a:pt x="4572000" y="406400"/>
                    </a:cubicBezTo>
                    <a:lnTo>
                      <a:pt x="3860800" y="406400"/>
                    </a:lnTo>
                    <a:lnTo>
                      <a:pt x="3860800" y="304800"/>
                    </a:lnTo>
                    <a:cubicBezTo>
                      <a:pt x="3860800" y="136475"/>
                      <a:pt x="3724325" y="0"/>
                      <a:pt x="3556000" y="0"/>
                    </a:cubicBezTo>
                    <a:cubicBezTo>
                      <a:pt x="3387676" y="0"/>
                      <a:pt x="3251200" y="136475"/>
                      <a:pt x="3251200" y="304800"/>
                    </a:cubicBezTo>
                    <a:lnTo>
                      <a:pt x="3251200" y="406400"/>
                    </a:lnTo>
                    <a:lnTo>
                      <a:pt x="1828800" y="406400"/>
                    </a:lnTo>
                    <a:lnTo>
                      <a:pt x="1828800" y="304800"/>
                    </a:lnTo>
                    <a:cubicBezTo>
                      <a:pt x="1828800" y="136475"/>
                      <a:pt x="1692325" y="0"/>
                      <a:pt x="1524000" y="0"/>
                    </a:cubicBezTo>
                    <a:cubicBezTo>
                      <a:pt x="1355675" y="0"/>
                      <a:pt x="1219200" y="136475"/>
                      <a:pt x="1219200" y="304800"/>
                    </a:cubicBezTo>
                    <a:lnTo>
                      <a:pt x="1219200" y="406400"/>
                    </a:lnTo>
                    <a:lnTo>
                      <a:pt x="508000" y="406400"/>
                    </a:lnTo>
                    <a:cubicBezTo>
                      <a:pt x="227558" y="406747"/>
                      <a:pt x="347" y="633958"/>
                      <a:pt x="0" y="914400"/>
                    </a:cubicBezTo>
                    <a:lnTo>
                      <a:pt x="0" y="4368800"/>
                    </a:lnTo>
                    <a:cubicBezTo>
                      <a:pt x="347" y="4649242"/>
                      <a:pt x="227558" y="4876453"/>
                      <a:pt x="508000" y="4876800"/>
                    </a:cubicBezTo>
                    <a:lnTo>
                      <a:pt x="2540000" y="4876800"/>
                    </a:lnTo>
                    <a:lnTo>
                      <a:pt x="2540000" y="4673600"/>
                    </a:lnTo>
                    <a:lnTo>
                      <a:pt x="508000" y="4673600"/>
                    </a:lnTo>
                    <a:cubicBezTo>
                      <a:pt x="339675" y="4673600"/>
                      <a:pt x="203200" y="4537125"/>
                      <a:pt x="203200" y="4368800"/>
                    </a:cubicBezTo>
                    <a:close/>
                    <a:moveTo>
                      <a:pt x="3454400" y="304800"/>
                    </a:moveTo>
                    <a:cubicBezTo>
                      <a:pt x="3454400" y="248692"/>
                      <a:pt x="3499892" y="203200"/>
                      <a:pt x="3556000" y="203200"/>
                    </a:cubicBezTo>
                    <a:cubicBezTo>
                      <a:pt x="3612108" y="203200"/>
                      <a:pt x="3657600" y="248692"/>
                      <a:pt x="3657600" y="304800"/>
                    </a:cubicBezTo>
                    <a:lnTo>
                      <a:pt x="3657600" y="711200"/>
                    </a:lnTo>
                    <a:cubicBezTo>
                      <a:pt x="3657600" y="767308"/>
                      <a:pt x="3612108" y="812800"/>
                      <a:pt x="3556000" y="812800"/>
                    </a:cubicBezTo>
                    <a:cubicBezTo>
                      <a:pt x="3499892" y="812800"/>
                      <a:pt x="3454400" y="767308"/>
                      <a:pt x="3454400" y="711200"/>
                    </a:cubicBezTo>
                    <a:close/>
                    <a:moveTo>
                      <a:pt x="1422400" y="304800"/>
                    </a:moveTo>
                    <a:cubicBezTo>
                      <a:pt x="1422400" y="248692"/>
                      <a:pt x="1467892" y="203200"/>
                      <a:pt x="1524000" y="203200"/>
                    </a:cubicBezTo>
                    <a:cubicBezTo>
                      <a:pt x="1580108" y="203200"/>
                      <a:pt x="1625600" y="248692"/>
                      <a:pt x="1625600" y="304800"/>
                    </a:cubicBezTo>
                    <a:lnTo>
                      <a:pt x="1625600" y="711200"/>
                    </a:lnTo>
                    <a:cubicBezTo>
                      <a:pt x="1625600" y="767308"/>
                      <a:pt x="1580108" y="812800"/>
                      <a:pt x="1524000" y="812800"/>
                    </a:cubicBezTo>
                    <a:cubicBezTo>
                      <a:pt x="1467892" y="812800"/>
                      <a:pt x="1422400" y="767308"/>
                      <a:pt x="1422400" y="711200"/>
                    </a:cubicBezTo>
                    <a:close/>
                    <a:moveTo>
                      <a:pt x="508000" y="609600"/>
                    </a:moveTo>
                    <a:lnTo>
                      <a:pt x="1219200" y="609600"/>
                    </a:lnTo>
                    <a:lnTo>
                      <a:pt x="1219200" y="711200"/>
                    </a:lnTo>
                    <a:cubicBezTo>
                      <a:pt x="1219200" y="879525"/>
                      <a:pt x="1355675" y="1016000"/>
                      <a:pt x="1524000" y="1016000"/>
                    </a:cubicBezTo>
                    <a:cubicBezTo>
                      <a:pt x="1692325" y="1016000"/>
                      <a:pt x="1828800" y="879525"/>
                      <a:pt x="1828800" y="711200"/>
                    </a:cubicBezTo>
                    <a:lnTo>
                      <a:pt x="1828800" y="609600"/>
                    </a:lnTo>
                    <a:lnTo>
                      <a:pt x="3251200" y="609600"/>
                    </a:lnTo>
                    <a:lnTo>
                      <a:pt x="3251200" y="711200"/>
                    </a:lnTo>
                    <a:cubicBezTo>
                      <a:pt x="3251200" y="879525"/>
                      <a:pt x="3387676" y="1016000"/>
                      <a:pt x="3556000" y="1016000"/>
                    </a:cubicBezTo>
                    <a:cubicBezTo>
                      <a:pt x="3724325" y="1016000"/>
                      <a:pt x="3860800" y="879525"/>
                      <a:pt x="3860800" y="711200"/>
                    </a:cubicBezTo>
                    <a:lnTo>
                      <a:pt x="3860800" y="609600"/>
                    </a:lnTo>
                    <a:lnTo>
                      <a:pt x="4572000" y="609600"/>
                    </a:lnTo>
                    <a:cubicBezTo>
                      <a:pt x="4740325" y="609600"/>
                      <a:pt x="4876800" y="746075"/>
                      <a:pt x="4876800" y="914400"/>
                    </a:cubicBezTo>
                    <a:lnTo>
                      <a:pt x="4876800" y="1219200"/>
                    </a:lnTo>
                    <a:lnTo>
                      <a:pt x="203200" y="1219200"/>
                    </a:lnTo>
                    <a:lnTo>
                      <a:pt x="203200" y="914400"/>
                    </a:lnTo>
                    <a:cubicBezTo>
                      <a:pt x="203200" y="746075"/>
                      <a:pt x="339675" y="609600"/>
                      <a:pt x="508000" y="609600"/>
                    </a:cubicBezTo>
                    <a:close/>
                  </a:path>
                </a:pathLst>
              </a:custGeom>
              <a:grpFill/>
              <a:ln w="12700" cap="flat">
                <a:noFill/>
                <a:prstDash val="solid"/>
                <a:miter/>
              </a:ln>
            </p:spPr>
            <p:txBody>
              <a:bodyPr rtlCol="0" anchor="ctr"/>
              <a:lstStyle/>
              <a:p>
                <a:endParaRPr lang="en-US"/>
              </a:p>
            </p:txBody>
          </p:sp>
          <p:sp>
            <p:nvSpPr>
              <p:cNvPr id="138" name="Freeform 89">
                <a:extLst>
                  <a:ext uri="{FF2B5EF4-FFF2-40B4-BE49-F238E27FC236}">
                    <a16:creationId xmlns:a16="http://schemas.microsoft.com/office/drawing/2014/main" id="{0D3F2928-31F0-4403-B06B-9F643DAD7713}"/>
                  </a:ext>
                </a:extLst>
              </p:cNvPr>
              <p:cNvSpPr/>
              <p:nvPr/>
            </p:nvSpPr>
            <p:spPr>
              <a:xfrm>
                <a:off x="3660775" y="2413000"/>
                <a:ext cx="812800" cy="812800"/>
              </a:xfrm>
              <a:custGeom>
                <a:avLst/>
                <a:gdLst>
                  <a:gd name="connsiteX0" fmla="*/ 812800 w 812800"/>
                  <a:gd name="connsiteY0" fmla="*/ 203200 h 812800"/>
                  <a:gd name="connsiteX1" fmla="*/ 609600 w 812800"/>
                  <a:gd name="connsiteY1" fmla="*/ 0 h 812800"/>
                  <a:gd name="connsiteX2" fmla="*/ 203200 w 812800"/>
                  <a:gd name="connsiteY2" fmla="*/ 0 h 812800"/>
                  <a:gd name="connsiteX3" fmla="*/ 0 w 812800"/>
                  <a:gd name="connsiteY3" fmla="*/ 203200 h 812800"/>
                  <a:gd name="connsiteX4" fmla="*/ 0 w 812800"/>
                  <a:gd name="connsiteY4" fmla="*/ 609600 h 812800"/>
                  <a:gd name="connsiteX5" fmla="*/ 203200 w 812800"/>
                  <a:gd name="connsiteY5" fmla="*/ 812800 h 812800"/>
                  <a:gd name="connsiteX6" fmla="*/ 609600 w 812800"/>
                  <a:gd name="connsiteY6" fmla="*/ 812800 h 812800"/>
                  <a:gd name="connsiteX7" fmla="*/ 812800 w 812800"/>
                  <a:gd name="connsiteY7" fmla="*/ 609600 h 812800"/>
                  <a:gd name="connsiteX8" fmla="*/ 203200 w 812800"/>
                  <a:gd name="connsiteY8" fmla="*/ 609600 h 812800"/>
                  <a:gd name="connsiteX9" fmla="*/ 203200 w 812800"/>
                  <a:gd name="connsiteY9" fmla="*/ 203200 h 812800"/>
                  <a:gd name="connsiteX10" fmla="*/ 609600 w 812800"/>
                  <a:gd name="connsiteY10" fmla="*/ 203200 h 812800"/>
                  <a:gd name="connsiteX11" fmla="*/ 609600 w 812800"/>
                  <a:gd name="connsiteY11" fmla="*/ 6096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00" h="812800">
                    <a:moveTo>
                      <a:pt x="812800" y="203200"/>
                    </a:moveTo>
                    <a:cubicBezTo>
                      <a:pt x="812800" y="90984"/>
                      <a:pt x="721816" y="0"/>
                      <a:pt x="609600" y="0"/>
                    </a:cubicBezTo>
                    <a:lnTo>
                      <a:pt x="203200" y="0"/>
                    </a:lnTo>
                    <a:cubicBezTo>
                      <a:pt x="90984" y="0"/>
                      <a:pt x="0" y="90984"/>
                      <a:pt x="0" y="203200"/>
                    </a:cubicBezTo>
                    <a:lnTo>
                      <a:pt x="0" y="609600"/>
                    </a:lnTo>
                    <a:cubicBezTo>
                      <a:pt x="0" y="721816"/>
                      <a:pt x="90984" y="812800"/>
                      <a:pt x="203200" y="812800"/>
                    </a:cubicBezTo>
                    <a:lnTo>
                      <a:pt x="609600" y="812800"/>
                    </a:lnTo>
                    <a:cubicBezTo>
                      <a:pt x="721816" y="812800"/>
                      <a:pt x="812800" y="721816"/>
                      <a:pt x="812800" y="609600"/>
                    </a:cubicBezTo>
                    <a:close/>
                    <a:moveTo>
                      <a:pt x="203200" y="609600"/>
                    </a:moveTo>
                    <a:lnTo>
                      <a:pt x="203200" y="203200"/>
                    </a:lnTo>
                    <a:lnTo>
                      <a:pt x="609600" y="203200"/>
                    </a:lnTo>
                    <a:lnTo>
                      <a:pt x="609600" y="609600"/>
                    </a:lnTo>
                    <a:close/>
                  </a:path>
                </a:pathLst>
              </a:custGeom>
              <a:grpFill/>
              <a:ln w="12700" cap="flat">
                <a:noFill/>
                <a:prstDash val="solid"/>
                <a:miter/>
              </a:ln>
            </p:spPr>
            <p:txBody>
              <a:bodyPr rtlCol="0" anchor="ctr"/>
              <a:lstStyle/>
              <a:p>
                <a:endParaRPr lang="en-US"/>
              </a:p>
            </p:txBody>
          </p:sp>
          <p:sp>
            <p:nvSpPr>
              <p:cNvPr id="139" name="Freeform 90">
                <a:extLst>
                  <a:ext uri="{FF2B5EF4-FFF2-40B4-BE49-F238E27FC236}">
                    <a16:creationId xmlns:a16="http://schemas.microsoft.com/office/drawing/2014/main" id="{5DD856B5-B445-47A6-A16C-5CC24BFC7428}"/>
                  </a:ext>
                </a:extLst>
              </p:cNvPr>
              <p:cNvSpPr/>
              <p:nvPr/>
            </p:nvSpPr>
            <p:spPr>
              <a:xfrm>
                <a:off x="4676775" y="2413000"/>
                <a:ext cx="812800" cy="812800"/>
              </a:xfrm>
              <a:custGeom>
                <a:avLst/>
                <a:gdLst>
                  <a:gd name="connsiteX0" fmla="*/ 812800 w 812800"/>
                  <a:gd name="connsiteY0" fmla="*/ 203200 h 812800"/>
                  <a:gd name="connsiteX1" fmla="*/ 609600 w 812800"/>
                  <a:gd name="connsiteY1" fmla="*/ 0 h 812800"/>
                  <a:gd name="connsiteX2" fmla="*/ 203200 w 812800"/>
                  <a:gd name="connsiteY2" fmla="*/ 0 h 812800"/>
                  <a:gd name="connsiteX3" fmla="*/ 0 w 812800"/>
                  <a:gd name="connsiteY3" fmla="*/ 203200 h 812800"/>
                  <a:gd name="connsiteX4" fmla="*/ 0 w 812800"/>
                  <a:gd name="connsiteY4" fmla="*/ 609600 h 812800"/>
                  <a:gd name="connsiteX5" fmla="*/ 203200 w 812800"/>
                  <a:gd name="connsiteY5" fmla="*/ 812800 h 812800"/>
                  <a:gd name="connsiteX6" fmla="*/ 609600 w 812800"/>
                  <a:gd name="connsiteY6" fmla="*/ 812800 h 812800"/>
                  <a:gd name="connsiteX7" fmla="*/ 812800 w 812800"/>
                  <a:gd name="connsiteY7" fmla="*/ 609600 h 812800"/>
                  <a:gd name="connsiteX8" fmla="*/ 203200 w 812800"/>
                  <a:gd name="connsiteY8" fmla="*/ 609600 h 812800"/>
                  <a:gd name="connsiteX9" fmla="*/ 203200 w 812800"/>
                  <a:gd name="connsiteY9" fmla="*/ 203200 h 812800"/>
                  <a:gd name="connsiteX10" fmla="*/ 609600 w 812800"/>
                  <a:gd name="connsiteY10" fmla="*/ 203200 h 812800"/>
                  <a:gd name="connsiteX11" fmla="*/ 609600 w 812800"/>
                  <a:gd name="connsiteY11" fmla="*/ 6096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00" h="812800">
                    <a:moveTo>
                      <a:pt x="812800" y="203200"/>
                    </a:moveTo>
                    <a:cubicBezTo>
                      <a:pt x="812800" y="90984"/>
                      <a:pt x="721816" y="0"/>
                      <a:pt x="609600" y="0"/>
                    </a:cubicBezTo>
                    <a:lnTo>
                      <a:pt x="203200" y="0"/>
                    </a:lnTo>
                    <a:cubicBezTo>
                      <a:pt x="90984" y="0"/>
                      <a:pt x="0" y="90984"/>
                      <a:pt x="0" y="203200"/>
                    </a:cubicBezTo>
                    <a:lnTo>
                      <a:pt x="0" y="609600"/>
                    </a:lnTo>
                    <a:cubicBezTo>
                      <a:pt x="0" y="721816"/>
                      <a:pt x="90984" y="812800"/>
                      <a:pt x="203200" y="812800"/>
                    </a:cubicBezTo>
                    <a:lnTo>
                      <a:pt x="609600" y="812800"/>
                    </a:lnTo>
                    <a:cubicBezTo>
                      <a:pt x="721816" y="812800"/>
                      <a:pt x="812800" y="721816"/>
                      <a:pt x="812800" y="609600"/>
                    </a:cubicBezTo>
                    <a:close/>
                    <a:moveTo>
                      <a:pt x="203200" y="609600"/>
                    </a:moveTo>
                    <a:lnTo>
                      <a:pt x="203200" y="203200"/>
                    </a:lnTo>
                    <a:lnTo>
                      <a:pt x="609600" y="203200"/>
                    </a:lnTo>
                    <a:lnTo>
                      <a:pt x="609600" y="609600"/>
                    </a:lnTo>
                    <a:close/>
                  </a:path>
                </a:pathLst>
              </a:custGeom>
              <a:grpFill/>
              <a:ln w="12700" cap="flat">
                <a:noFill/>
                <a:prstDash val="solid"/>
                <a:miter/>
              </a:ln>
            </p:spPr>
            <p:txBody>
              <a:bodyPr rtlCol="0" anchor="ctr"/>
              <a:lstStyle/>
              <a:p>
                <a:endParaRPr lang="en-US"/>
              </a:p>
            </p:txBody>
          </p:sp>
          <p:sp>
            <p:nvSpPr>
              <p:cNvPr id="140" name="Freeform 91">
                <a:extLst>
                  <a:ext uri="{FF2B5EF4-FFF2-40B4-BE49-F238E27FC236}">
                    <a16:creationId xmlns:a16="http://schemas.microsoft.com/office/drawing/2014/main" id="{391C09D0-1853-4E23-AB61-B5CD1B1D372B}"/>
                  </a:ext>
                </a:extLst>
              </p:cNvPr>
              <p:cNvSpPr/>
              <p:nvPr/>
            </p:nvSpPr>
            <p:spPr>
              <a:xfrm>
                <a:off x="5692775" y="2413000"/>
                <a:ext cx="812800" cy="812800"/>
              </a:xfrm>
              <a:custGeom>
                <a:avLst/>
                <a:gdLst>
                  <a:gd name="connsiteX0" fmla="*/ 812800 w 812800"/>
                  <a:gd name="connsiteY0" fmla="*/ 406400 h 812800"/>
                  <a:gd name="connsiteX1" fmla="*/ 812800 w 812800"/>
                  <a:gd name="connsiteY1" fmla="*/ 203200 h 812800"/>
                  <a:gd name="connsiteX2" fmla="*/ 609600 w 812800"/>
                  <a:gd name="connsiteY2" fmla="*/ 0 h 812800"/>
                  <a:gd name="connsiteX3" fmla="*/ 203200 w 812800"/>
                  <a:gd name="connsiteY3" fmla="*/ 0 h 812800"/>
                  <a:gd name="connsiteX4" fmla="*/ 0 w 812800"/>
                  <a:gd name="connsiteY4" fmla="*/ 203200 h 812800"/>
                  <a:gd name="connsiteX5" fmla="*/ 0 w 812800"/>
                  <a:gd name="connsiteY5" fmla="*/ 609600 h 812800"/>
                  <a:gd name="connsiteX6" fmla="*/ 203200 w 812800"/>
                  <a:gd name="connsiteY6" fmla="*/ 812800 h 812800"/>
                  <a:gd name="connsiteX7" fmla="*/ 406400 w 812800"/>
                  <a:gd name="connsiteY7" fmla="*/ 812800 h 812800"/>
                  <a:gd name="connsiteX8" fmla="*/ 406400 w 812800"/>
                  <a:gd name="connsiteY8" fmla="*/ 609600 h 812800"/>
                  <a:gd name="connsiteX9" fmla="*/ 203200 w 812800"/>
                  <a:gd name="connsiteY9" fmla="*/ 609600 h 812800"/>
                  <a:gd name="connsiteX10" fmla="*/ 203200 w 812800"/>
                  <a:gd name="connsiteY10" fmla="*/ 203200 h 812800"/>
                  <a:gd name="connsiteX11" fmla="*/ 609600 w 812800"/>
                  <a:gd name="connsiteY11" fmla="*/ 203200 h 812800"/>
                  <a:gd name="connsiteX12" fmla="*/ 609600 w 812800"/>
                  <a:gd name="connsiteY12" fmla="*/ 4064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800" h="812800">
                    <a:moveTo>
                      <a:pt x="812800" y="406400"/>
                    </a:moveTo>
                    <a:lnTo>
                      <a:pt x="812800" y="203200"/>
                    </a:lnTo>
                    <a:cubicBezTo>
                      <a:pt x="812800" y="90984"/>
                      <a:pt x="721816" y="0"/>
                      <a:pt x="609600" y="0"/>
                    </a:cubicBezTo>
                    <a:lnTo>
                      <a:pt x="203200" y="0"/>
                    </a:lnTo>
                    <a:cubicBezTo>
                      <a:pt x="90984" y="0"/>
                      <a:pt x="0" y="90984"/>
                      <a:pt x="0" y="203200"/>
                    </a:cubicBezTo>
                    <a:lnTo>
                      <a:pt x="0" y="609600"/>
                    </a:lnTo>
                    <a:cubicBezTo>
                      <a:pt x="0" y="721816"/>
                      <a:pt x="90984" y="812800"/>
                      <a:pt x="203200" y="812800"/>
                    </a:cubicBezTo>
                    <a:lnTo>
                      <a:pt x="406400" y="812800"/>
                    </a:lnTo>
                    <a:lnTo>
                      <a:pt x="406400" y="609600"/>
                    </a:lnTo>
                    <a:lnTo>
                      <a:pt x="203200" y="609600"/>
                    </a:lnTo>
                    <a:lnTo>
                      <a:pt x="203200" y="203200"/>
                    </a:lnTo>
                    <a:lnTo>
                      <a:pt x="609600" y="203200"/>
                    </a:lnTo>
                    <a:lnTo>
                      <a:pt x="609600" y="406400"/>
                    </a:lnTo>
                    <a:close/>
                  </a:path>
                </a:pathLst>
              </a:custGeom>
              <a:grpFill/>
              <a:ln w="12700" cap="flat">
                <a:noFill/>
                <a:prstDash val="solid"/>
                <a:miter/>
              </a:ln>
            </p:spPr>
            <p:txBody>
              <a:bodyPr rtlCol="0" anchor="ctr"/>
              <a:lstStyle/>
              <a:p>
                <a:endParaRPr lang="en-US"/>
              </a:p>
            </p:txBody>
          </p:sp>
          <p:sp>
            <p:nvSpPr>
              <p:cNvPr id="141" name="Freeform 92">
                <a:extLst>
                  <a:ext uri="{FF2B5EF4-FFF2-40B4-BE49-F238E27FC236}">
                    <a16:creationId xmlns:a16="http://schemas.microsoft.com/office/drawing/2014/main" id="{1D949720-390E-445A-ACC3-A6459ADDACE9}"/>
                  </a:ext>
                </a:extLst>
              </p:cNvPr>
              <p:cNvSpPr/>
              <p:nvPr/>
            </p:nvSpPr>
            <p:spPr>
              <a:xfrm>
                <a:off x="6708775" y="2413000"/>
                <a:ext cx="812800" cy="304800"/>
              </a:xfrm>
              <a:custGeom>
                <a:avLst/>
                <a:gdLst>
                  <a:gd name="connsiteX0" fmla="*/ 203200 w 812800"/>
                  <a:gd name="connsiteY0" fmla="*/ 0 h 304800"/>
                  <a:gd name="connsiteX1" fmla="*/ 0 w 812800"/>
                  <a:gd name="connsiteY1" fmla="*/ 203200 h 304800"/>
                  <a:gd name="connsiteX2" fmla="*/ 0 w 812800"/>
                  <a:gd name="connsiteY2" fmla="*/ 304800 h 304800"/>
                  <a:gd name="connsiteX3" fmla="*/ 203200 w 812800"/>
                  <a:gd name="connsiteY3" fmla="*/ 304800 h 304800"/>
                  <a:gd name="connsiteX4" fmla="*/ 203200 w 812800"/>
                  <a:gd name="connsiteY4" fmla="*/ 203200 h 304800"/>
                  <a:gd name="connsiteX5" fmla="*/ 812800 w 812800"/>
                  <a:gd name="connsiteY5" fmla="*/ 203200 h 304800"/>
                  <a:gd name="connsiteX6" fmla="*/ 609600 w 812800"/>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 h="304800">
                    <a:moveTo>
                      <a:pt x="203200" y="0"/>
                    </a:moveTo>
                    <a:cubicBezTo>
                      <a:pt x="90984" y="0"/>
                      <a:pt x="0" y="90984"/>
                      <a:pt x="0" y="203200"/>
                    </a:cubicBezTo>
                    <a:lnTo>
                      <a:pt x="0" y="304800"/>
                    </a:lnTo>
                    <a:lnTo>
                      <a:pt x="203200" y="304800"/>
                    </a:lnTo>
                    <a:lnTo>
                      <a:pt x="203200" y="203200"/>
                    </a:lnTo>
                    <a:lnTo>
                      <a:pt x="812800" y="203200"/>
                    </a:lnTo>
                    <a:cubicBezTo>
                      <a:pt x="812800" y="90984"/>
                      <a:pt x="721816" y="0"/>
                      <a:pt x="609600" y="0"/>
                    </a:cubicBezTo>
                    <a:close/>
                  </a:path>
                </a:pathLst>
              </a:custGeom>
              <a:grpFill/>
              <a:ln w="12700" cap="flat">
                <a:noFill/>
                <a:prstDash val="solid"/>
                <a:miter/>
              </a:ln>
            </p:spPr>
            <p:txBody>
              <a:bodyPr rtlCol="0" anchor="ctr"/>
              <a:lstStyle/>
              <a:p>
                <a:endParaRPr lang="en-US"/>
              </a:p>
            </p:txBody>
          </p:sp>
          <p:sp>
            <p:nvSpPr>
              <p:cNvPr id="142" name="Freeform 93">
                <a:extLst>
                  <a:ext uri="{FF2B5EF4-FFF2-40B4-BE49-F238E27FC236}">
                    <a16:creationId xmlns:a16="http://schemas.microsoft.com/office/drawing/2014/main" id="{B3926303-9596-4528-A76A-5D034E377E0E}"/>
                  </a:ext>
                </a:extLst>
              </p:cNvPr>
              <p:cNvSpPr/>
              <p:nvPr/>
            </p:nvSpPr>
            <p:spPr>
              <a:xfrm>
                <a:off x="3660775" y="3632200"/>
                <a:ext cx="812800" cy="812800"/>
              </a:xfrm>
              <a:custGeom>
                <a:avLst/>
                <a:gdLst>
                  <a:gd name="connsiteX0" fmla="*/ 609600 w 812800"/>
                  <a:gd name="connsiteY0" fmla="*/ 0 h 812800"/>
                  <a:gd name="connsiteX1" fmla="*/ 203200 w 812800"/>
                  <a:gd name="connsiteY1" fmla="*/ 0 h 812800"/>
                  <a:gd name="connsiteX2" fmla="*/ 0 w 812800"/>
                  <a:gd name="connsiteY2" fmla="*/ 203200 h 812800"/>
                  <a:gd name="connsiteX3" fmla="*/ 0 w 812800"/>
                  <a:gd name="connsiteY3" fmla="*/ 609600 h 812800"/>
                  <a:gd name="connsiteX4" fmla="*/ 203200 w 812800"/>
                  <a:gd name="connsiteY4" fmla="*/ 812800 h 812800"/>
                  <a:gd name="connsiteX5" fmla="*/ 609600 w 812800"/>
                  <a:gd name="connsiteY5" fmla="*/ 812800 h 812800"/>
                  <a:gd name="connsiteX6" fmla="*/ 812800 w 812800"/>
                  <a:gd name="connsiteY6" fmla="*/ 609600 h 812800"/>
                  <a:gd name="connsiteX7" fmla="*/ 812800 w 812800"/>
                  <a:gd name="connsiteY7" fmla="*/ 203200 h 812800"/>
                  <a:gd name="connsiteX8" fmla="*/ 609600 w 812800"/>
                  <a:gd name="connsiteY8" fmla="*/ 0 h 812800"/>
                  <a:gd name="connsiteX9" fmla="*/ 203200 w 812800"/>
                  <a:gd name="connsiteY9" fmla="*/ 609600 h 812800"/>
                  <a:gd name="connsiteX10" fmla="*/ 203200 w 812800"/>
                  <a:gd name="connsiteY10" fmla="*/ 203200 h 812800"/>
                  <a:gd name="connsiteX11" fmla="*/ 609600 w 812800"/>
                  <a:gd name="connsiteY11" fmla="*/ 203200 h 812800"/>
                  <a:gd name="connsiteX12" fmla="*/ 609600 w 812800"/>
                  <a:gd name="connsiteY12" fmla="*/ 6096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800" h="812800">
                    <a:moveTo>
                      <a:pt x="609600" y="0"/>
                    </a:moveTo>
                    <a:lnTo>
                      <a:pt x="203200" y="0"/>
                    </a:lnTo>
                    <a:cubicBezTo>
                      <a:pt x="90984" y="0"/>
                      <a:pt x="0" y="90984"/>
                      <a:pt x="0" y="203200"/>
                    </a:cubicBezTo>
                    <a:lnTo>
                      <a:pt x="0" y="609600"/>
                    </a:lnTo>
                    <a:cubicBezTo>
                      <a:pt x="0" y="721816"/>
                      <a:pt x="90984" y="812800"/>
                      <a:pt x="203200" y="812800"/>
                    </a:cubicBezTo>
                    <a:lnTo>
                      <a:pt x="609600" y="812800"/>
                    </a:lnTo>
                    <a:cubicBezTo>
                      <a:pt x="721816" y="812800"/>
                      <a:pt x="812800" y="721816"/>
                      <a:pt x="812800" y="609600"/>
                    </a:cubicBezTo>
                    <a:lnTo>
                      <a:pt x="812800" y="203200"/>
                    </a:lnTo>
                    <a:cubicBezTo>
                      <a:pt x="812800" y="90984"/>
                      <a:pt x="721816" y="0"/>
                      <a:pt x="609600" y="0"/>
                    </a:cubicBezTo>
                    <a:close/>
                    <a:moveTo>
                      <a:pt x="203200" y="609600"/>
                    </a:moveTo>
                    <a:lnTo>
                      <a:pt x="203200" y="203200"/>
                    </a:lnTo>
                    <a:lnTo>
                      <a:pt x="609600" y="203200"/>
                    </a:lnTo>
                    <a:lnTo>
                      <a:pt x="609600" y="609600"/>
                    </a:lnTo>
                    <a:close/>
                  </a:path>
                </a:pathLst>
              </a:custGeom>
              <a:grpFill/>
              <a:ln w="12700" cap="flat">
                <a:noFill/>
                <a:prstDash val="solid"/>
                <a:miter/>
              </a:ln>
            </p:spPr>
            <p:txBody>
              <a:bodyPr rtlCol="0" anchor="ctr"/>
              <a:lstStyle/>
              <a:p>
                <a:endParaRPr lang="en-US"/>
              </a:p>
            </p:txBody>
          </p:sp>
          <p:sp>
            <p:nvSpPr>
              <p:cNvPr id="143" name="Freeform 94">
                <a:extLst>
                  <a:ext uri="{FF2B5EF4-FFF2-40B4-BE49-F238E27FC236}">
                    <a16:creationId xmlns:a16="http://schemas.microsoft.com/office/drawing/2014/main" id="{CD8DE07F-FAC0-4007-9680-296DB7BA9223}"/>
                  </a:ext>
                </a:extLst>
              </p:cNvPr>
              <p:cNvSpPr/>
              <p:nvPr/>
            </p:nvSpPr>
            <p:spPr>
              <a:xfrm>
                <a:off x="4676775" y="3632200"/>
                <a:ext cx="812800" cy="812800"/>
              </a:xfrm>
              <a:custGeom>
                <a:avLst/>
                <a:gdLst>
                  <a:gd name="connsiteX0" fmla="*/ 609600 w 812800"/>
                  <a:gd name="connsiteY0" fmla="*/ 0 h 812800"/>
                  <a:gd name="connsiteX1" fmla="*/ 203200 w 812800"/>
                  <a:gd name="connsiteY1" fmla="*/ 0 h 812800"/>
                  <a:gd name="connsiteX2" fmla="*/ 0 w 812800"/>
                  <a:gd name="connsiteY2" fmla="*/ 203200 h 812800"/>
                  <a:gd name="connsiteX3" fmla="*/ 0 w 812800"/>
                  <a:gd name="connsiteY3" fmla="*/ 609600 h 812800"/>
                  <a:gd name="connsiteX4" fmla="*/ 203200 w 812800"/>
                  <a:gd name="connsiteY4" fmla="*/ 812800 h 812800"/>
                  <a:gd name="connsiteX5" fmla="*/ 609600 w 812800"/>
                  <a:gd name="connsiteY5" fmla="*/ 812800 h 812800"/>
                  <a:gd name="connsiteX6" fmla="*/ 812800 w 812800"/>
                  <a:gd name="connsiteY6" fmla="*/ 609600 h 812800"/>
                  <a:gd name="connsiteX7" fmla="*/ 812800 w 812800"/>
                  <a:gd name="connsiteY7" fmla="*/ 203200 h 812800"/>
                  <a:gd name="connsiteX8" fmla="*/ 609600 w 812800"/>
                  <a:gd name="connsiteY8" fmla="*/ 0 h 812800"/>
                  <a:gd name="connsiteX9" fmla="*/ 203200 w 812800"/>
                  <a:gd name="connsiteY9" fmla="*/ 609600 h 812800"/>
                  <a:gd name="connsiteX10" fmla="*/ 203200 w 812800"/>
                  <a:gd name="connsiteY10" fmla="*/ 203200 h 812800"/>
                  <a:gd name="connsiteX11" fmla="*/ 609600 w 812800"/>
                  <a:gd name="connsiteY11" fmla="*/ 203200 h 812800"/>
                  <a:gd name="connsiteX12" fmla="*/ 609600 w 812800"/>
                  <a:gd name="connsiteY12" fmla="*/ 6096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2800" h="812800">
                    <a:moveTo>
                      <a:pt x="609600" y="0"/>
                    </a:moveTo>
                    <a:lnTo>
                      <a:pt x="203200" y="0"/>
                    </a:lnTo>
                    <a:cubicBezTo>
                      <a:pt x="90984" y="0"/>
                      <a:pt x="0" y="90984"/>
                      <a:pt x="0" y="203200"/>
                    </a:cubicBezTo>
                    <a:lnTo>
                      <a:pt x="0" y="609600"/>
                    </a:lnTo>
                    <a:cubicBezTo>
                      <a:pt x="0" y="721816"/>
                      <a:pt x="90984" y="812800"/>
                      <a:pt x="203200" y="812800"/>
                    </a:cubicBezTo>
                    <a:lnTo>
                      <a:pt x="609600" y="812800"/>
                    </a:lnTo>
                    <a:cubicBezTo>
                      <a:pt x="721816" y="812800"/>
                      <a:pt x="812800" y="721816"/>
                      <a:pt x="812800" y="609600"/>
                    </a:cubicBezTo>
                    <a:lnTo>
                      <a:pt x="812800" y="203200"/>
                    </a:lnTo>
                    <a:cubicBezTo>
                      <a:pt x="812800" y="90984"/>
                      <a:pt x="721816" y="0"/>
                      <a:pt x="609600" y="0"/>
                    </a:cubicBezTo>
                    <a:close/>
                    <a:moveTo>
                      <a:pt x="203200" y="609600"/>
                    </a:moveTo>
                    <a:lnTo>
                      <a:pt x="203200" y="203200"/>
                    </a:lnTo>
                    <a:lnTo>
                      <a:pt x="609600" y="203200"/>
                    </a:lnTo>
                    <a:lnTo>
                      <a:pt x="609600" y="609600"/>
                    </a:lnTo>
                    <a:close/>
                  </a:path>
                </a:pathLst>
              </a:custGeom>
              <a:grpFill/>
              <a:ln w="12700" cap="flat">
                <a:noFill/>
                <a:prstDash val="solid"/>
                <a:miter/>
              </a:ln>
            </p:spPr>
            <p:txBody>
              <a:bodyPr rtlCol="0" anchor="ctr"/>
              <a:lstStyle/>
              <a:p>
                <a:endParaRPr lang="en-US"/>
              </a:p>
            </p:txBody>
          </p:sp>
        </p:grpSp>
      </p:grpSp>
      <p:sp>
        <p:nvSpPr>
          <p:cNvPr id="15" name="Rectangle 14">
            <a:extLst>
              <a:ext uri="{FF2B5EF4-FFF2-40B4-BE49-F238E27FC236}">
                <a16:creationId xmlns:a16="http://schemas.microsoft.com/office/drawing/2014/main" id="{E6457255-B3B6-4D81-8D1D-BEA54DC151B7}"/>
              </a:ext>
            </a:extLst>
          </p:cNvPr>
          <p:cNvSpPr/>
          <p:nvPr/>
        </p:nvSpPr>
        <p:spPr>
          <a:xfrm>
            <a:off x="6809495" y="8274144"/>
            <a:ext cx="4405765" cy="769441"/>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Perform routine environmental cleaning.</a:t>
            </a:r>
            <a:endParaRPr lang="en-US" sz="2200" dirty="0"/>
          </a:p>
        </p:txBody>
      </p:sp>
      <p:sp>
        <p:nvSpPr>
          <p:cNvPr id="144" name="Rectangle 143">
            <a:extLst>
              <a:ext uri="{FF2B5EF4-FFF2-40B4-BE49-F238E27FC236}">
                <a16:creationId xmlns:a16="http://schemas.microsoft.com/office/drawing/2014/main" id="{CCD291CF-EFBB-4A8D-83D7-21F9A0433A3D}"/>
              </a:ext>
            </a:extLst>
          </p:cNvPr>
          <p:cNvSpPr/>
          <p:nvPr/>
        </p:nvSpPr>
        <p:spPr>
          <a:xfrm>
            <a:off x="6809495" y="7841410"/>
            <a:ext cx="1654620" cy="461665"/>
          </a:xfrm>
          <a:prstGeom prst="rect">
            <a:avLst/>
          </a:prstGeom>
        </p:spPr>
        <p:txBody>
          <a:bodyPr wrap="none">
            <a:spAutoFit/>
          </a:bodyPr>
          <a:lstStyle/>
          <a:p>
            <a:r>
              <a:rPr lang="en-US" sz="2400" dirty="0">
                <a:latin typeface="Helvetica LT Std Black" panose="020B0904030502020204" pitchFamily="34" charset="0"/>
              </a:rPr>
              <a:t>Cleaning</a:t>
            </a:r>
          </a:p>
        </p:txBody>
      </p:sp>
      <p:sp>
        <p:nvSpPr>
          <p:cNvPr id="20" name="Rectangle 19">
            <a:extLst>
              <a:ext uri="{FF2B5EF4-FFF2-40B4-BE49-F238E27FC236}">
                <a16:creationId xmlns:a16="http://schemas.microsoft.com/office/drawing/2014/main" id="{4142C234-1DB4-4B1D-B6E5-011B1623F1BD}"/>
              </a:ext>
            </a:extLst>
          </p:cNvPr>
          <p:cNvSpPr/>
          <p:nvPr/>
        </p:nvSpPr>
        <p:spPr>
          <a:xfrm>
            <a:off x="12749127" y="8274144"/>
            <a:ext cx="4821658" cy="769441"/>
          </a:xfrm>
          <a:prstGeom prst="rect">
            <a:avLst/>
          </a:prstGeom>
        </p:spPr>
        <p:txBody>
          <a:bodyPr wrap="square">
            <a:spAutoFit/>
          </a:bodyPr>
          <a:lstStyle/>
          <a:p>
            <a:pPr marL="342900" indent="-342900">
              <a:buFont typeface="Wingdings" panose="05000000000000000000" pitchFamily="2" charset="2"/>
              <a:buChar char="ü"/>
            </a:pPr>
            <a:r>
              <a:rPr lang="en-US" sz="2200" dirty="0">
                <a:latin typeface="HelveticaNeueLT Std" panose="020B0604020202020204" pitchFamily="34" charset="0"/>
              </a:rPr>
              <a:t>Review CDC’s guidance for businesses and employers.</a:t>
            </a:r>
          </a:p>
        </p:txBody>
      </p:sp>
      <p:sp>
        <p:nvSpPr>
          <p:cNvPr id="25" name="Rectangle 24">
            <a:extLst>
              <a:ext uri="{FF2B5EF4-FFF2-40B4-BE49-F238E27FC236}">
                <a16:creationId xmlns:a16="http://schemas.microsoft.com/office/drawing/2014/main" id="{D0503A68-BC03-45A8-AECA-1A012D841BA6}"/>
              </a:ext>
            </a:extLst>
          </p:cNvPr>
          <p:cNvSpPr/>
          <p:nvPr/>
        </p:nvSpPr>
        <p:spPr>
          <a:xfrm>
            <a:off x="12749127" y="7841410"/>
            <a:ext cx="3841115" cy="461665"/>
          </a:xfrm>
          <a:prstGeom prst="rect">
            <a:avLst/>
          </a:prstGeom>
        </p:spPr>
        <p:txBody>
          <a:bodyPr wrap="none">
            <a:spAutoFit/>
          </a:bodyPr>
          <a:lstStyle/>
          <a:p>
            <a:pPr algn="ctr"/>
            <a:r>
              <a:rPr lang="en-US" sz="2400" dirty="0">
                <a:latin typeface="Helvetica LT Std Black" panose="020B0904030502020204" pitchFamily="34" charset="0"/>
              </a:rPr>
              <a:t>Additional Strategies </a:t>
            </a:r>
          </a:p>
        </p:txBody>
      </p:sp>
      <p:sp>
        <p:nvSpPr>
          <p:cNvPr id="42" name="Rectangle 41">
            <a:extLst>
              <a:ext uri="{FF2B5EF4-FFF2-40B4-BE49-F238E27FC236}">
                <a16:creationId xmlns:a16="http://schemas.microsoft.com/office/drawing/2014/main" id="{4DC0CF08-153B-4E19-922C-A9DDC522FEC2}"/>
              </a:ext>
            </a:extLst>
          </p:cNvPr>
          <p:cNvSpPr/>
          <p:nvPr/>
        </p:nvSpPr>
        <p:spPr>
          <a:xfrm>
            <a:off x="13089359" y="8998271"/>
            <a:ext cx="4453370" cy="430887"/>
          </a:xfrm>
          <a:prstGeom prst="rect">
            <a:avLst/>
          </a:prstGeom>
        </p:spPr>
        <p:txBody>
          <a:bodyPr wrap="square">
            <a:spAutoFit/>
          </a:bodyPr>
          <a:lstStyle/>
          <a:p>
            <a:r>
              <a:rPr lang="en-US" sz="1100" dirty="0">
                <a:hlinkClick r:id="rId3">
                  <a:extLst>
                    <a:ext uri="{A12FA001-AC4F-418D-AE19-62706E023703}">
                      <ahyp:hlinkClr xmlns:ahyp="http://schemas.microsoft.com/office/drawing/2018/hyperlinkcolor" val="tx"/>
                    </a:ext>
                  </a:extLst>
                </a:hlinkClick>
              </a:rPr>
              <a:t>https://www.cdc.gov/coronavirus/2019-ncov/specific-groups/guidance-business-response.html</a:t>
            </a:r>
            <a:endParaRPr lang="en-US" sz="1100" dirty="0"/>
          </a:p>
        </p:txBody>
      </p:sp>
      <p:sp>
        <p:nvSpPr>
          <p:cNvPr id="155" name="TextBox 154">
            <a:extLst>
              <a:ext uri="{FF2B5EF4-FFF2-40B4-BE49-F238E27FC236}">
                <a16:creationId xmlns:a16="http://schemas.microsoft.com/office/drawing/2014/main" id="{435DF9A6-1AC9-4077-82BE-490B1BA8DB17}"/>
              </a:ext>
            </a:extLst>
          </p:cNvPr>
          <p:cNvSpPr txBox="1"/>
          <p:nvPr/>
        </p:nvSpPr>
        <p:spPr>
          <a:xfrm>
            <a:off x="143143" y="9711165"/>
            <a:ext cx="8762999" cy="261610"/>
          </a:xfrm>
          <a:prstGeom prst="rect">
            <a:avLst/>
          </a:prstGeom>
          <a:noFill/>
        </p:spPr>
        <p:txBody>
          <a:bodyPr wrap="square" rtlCol="0">
            <a:spAutoFit/>
          </a:bodyPr>
          <a:lstStyle/>
          <a:p>
            <a:r>
              <a:rPr lang="en-US" sz="1100" dirty="0">
                <a:hlinkClick r:id="rId4">
                  <a:extLst>
                    <a:ext uri="{A12FA001-AC4F-418D-AE19-62706E023703}">
                      <ahyp:hlinkClr xmlns:ahyp="http://schemas.microsoft.com/office/drawing/2018/hyperlinkcolor" val="tx"/>
                    </a:ext>
                  </a:extLst>
                </a:hlinkClick>
              </a:rPr>
              <a:t>https://www.cdc.gov/coronavirus/2019-ncov/specific-groups/guidance-for-schools.html</a:t>
            </a:r>
            <a:endParaRPr lang="en-US" sz="1100" dirty="0"/>
          </a:p>
        </p:txBody>
      </p:sp>
      <p:sp>
        <p:nvSpPr>
          <p:cNvPr id="156" name="TextBox 155">
            <a:extLst>
              <a:ext uri="{FF2B5EF4-FFF2-40B4-BE49-F238E27FC236}">
                <a16:creationId xmlns:a16="http://schemas.microsoft.com/office/drawing/2014/main" id="{A796F89C-5605-4EB4-AB6B-DFE852CE8104}"/>
              </a:ext>
            </a:extLst>
          </p:cNvPr>
          <p:cNvSpPr txBox="1"/>
          <p:nvPr/>
        </p:nvSpPr>
        <p:spPr>
          <a:xfrm>
            <a:off x="865675" y="9962833"/>
            <a:ext cx="1343660" cy="261609"/>
          </a:xfrm>
          <a:prstGeom prst="rect">
            <a:avLst/>
          </a:prstGeom>
          <a:noFill/>
        </p:spPr>
        <p:txBody>
          <a:bodyPr wrap="square" rtlCol="0">
            <a:spAutoFit/>
          </a:bodyPr>
          <a:lstStyle/>
          <a:p>
            <a:r>
              <a:rPr lang="en-US" sz="1050" dirty="0">
                <a:solidFill>
                  <a:schemeClr val="bg1"/>
                </a:solidFill>
              </a:rPr>
              <a:t>Accessed:  2/29/20</a:t>
            </a:r>
          </a:p>
        </p:txBody>
      </p:sp>
      <p:grpSp>
        <p:nvGrpSpPr>
          <p:cNvPr id="12" name="Group 11">
            <a:extLst>
              <a:ext uri="{FF2B5EF4-FFF2-40B4-BE49-F238E27FC236}">
                <a16:creationId xmlns:a16="http://schemas.microsoft.com/office/drawing/2014/main" id="{6ED52EC1-1900-4B83-8A33-CF6AF388BCDF}"/>
              </a:ext>
            </a:extLst>
          </p:cNvPr>
          <p:cNvGrpSpPr/>
          <p:nvPr/>
        </p:nvGrpSpPr>
        <p:grpSpPr>
          <a:xfrm>
            <a:off x="6867362" y="6438900"/>
            <a:ext cx="1215659" cy="1254377"/>
            <a:chOff x="6934675" y="6715630"/>
            <a:chExt cx="1215659" cy="1254377"/>
          </a:xfrm>
        </p:grpSpPr>
        <p:sp>
          <p:nvSpPr>
            <p:cNvPr id="160" name="Rectangle 159">
              <a:extLst>
                <a:ext uri="{FF2B5EF4-FFF2-40B4-BE49-F238E27FC236}">
                  <a16:creationId xmlns:a16="http://schemas.microsoft.com/office/drawing/2014/main" id="{1B482024-F8D0-4191-9690-0DDA89FA4EEE}"/>
                </a:ext>
              </a:extLst>
            </p:cNvPr>
            <p:cNvSpPr/>
            <p:nvPr/>
          </p:nvSpPr>
          <p:spPr>
            <a:xfrm>
              <a:off x="6934675" y="6715630"/>
              <a:ext cx="1215659" cy="1254377"/>
            </a:xfrm>
            <a:prstGeom prst="rect">
              <a:avLst/>
            </a:prstGeom>
            <a:solidFill>
              <a:srgbClr val="F58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EB3117F-9954-43EA-A504-B83C38B26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531" y="6801000"/>
              <a:ext cx="959347" cy="1072022"/>
            </a:xfrm>
            <a:prstGeom prst="rect">
              <a:avLst/>
            </a:prstGeom>
            <a:noFill/>
          </p:spPr>
        </p:pic>
      </p:grpSp>
      <p:grpSp>
        <p:nvGrpSpPr>
          <p:cNvPr id="17" name="Group 16">
            <a:extLst>
              <a:ext uri="{FF2B5EF4-FFF2-40B4-BE49-F238E27FC236}">
                <a16:creationId xmlns:a16="http://schemas.microsoft.com/office/drawing/2014/main" id="{36A0FC1E-E595-4913-9C26-B1FE9D76AE36}"/>
              </a:ext>
            </a:extLst>
          </p:cNvPr>
          <p:cNvGrpSpPr/>
          <p:nvPr/>
        </p:nvGrpSpPr>
        <p:grpSpPr>
          <a:xfrm>
            <a:off x="12892984" y="6438900"/>
            <a:ext cx="1215659" cy="1254377"/>
            <a:chOff x="11948066" y="6814287"/>
            <a:chExt cx="1215659" cy="1254377"/>
          </a:xfrm>
        </p:grpSpPr>
        <p:sp>
          <p:nvSpPr>
            <p:cNvPr id="161" name="Rectangle 160">
              <a:extLst>
                <a:ext uri="{FF2B5EF4-FFF2-40B4-BE49-F238E27FC236}">
                  <a16:creationId xmlns:a16="http://schemas.microsoft.com/office/drawing/2014/main" id="{DF767FDA-2ED9-4ACB-9112-1E00F0C546A5}"/>
                </a:ext>
              </a:extLst>
            </p:cNvPr>
            <p:cNvSpPr/>
            <p:nvPr/>
          </p:nvSpPr>
          <p:spPr>
            <a:xfrm>
              <a:off x="11948066" y="6814287"/>
              <a:ext cx="1215659" cy="1254377"/>
            </a:xfrm>
            <a:prstGeom prst="rect">
              <a:avLst/>
            </a:prstGeom>
            <a:solidFill>
              <a:srgbClr val="006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aphic 5">
              <a:extLst>
                <a:ext uri="{FF2B5EF4-FFF2-40B4-BE49-F238E27FC236}">
                  <a16:creationId xmlns:a16="http://schemas.microsoft.com/office/drawing/2014/main" id="{3A7E1FBA-FF3D-40B0-A67C-821CEF1F8891}"/>
                </a:ext>
              </a:extLst>
            </p:cNvPr>
            <p:cNvGrpSpPr/>
            <p:nvPr/>
          </p:nvGrpSpPr>
          <p:grpSpPr>
            <a:xfrm>
              <a:off x="12104152" y="6989616"/>
              <a:ext cx="895619" cy="895619"/>
              <a:chOff x="5515626" y="1780428"/>
              <a:chExt cx="767862" cy="767862"/>
            </a:xfrm>
            <a:solidFill>
              <a:schemeClr val="bg1"/>
            </a:solidFill>
          </p:grpSpPr>
          <p:sp>
            <p:nvSpPr>
              <p:cNvPr id="147" name="Freeform 38">
                <a:extLst>
                  <a:ext uri="{FF2B5EF4-FFF2-40B4-BE49-F238E27FC236}">
                    <a16:creationId xmlns:a16="http://schemas.microsoft.com/office/drawing/2014/main" id="{2AF2E9E4-FB0D-4E03-B6E9-ECDD3C6177BA}"/>
                  </a:ext>
                </a:extLst>
              </p:cNvPr>
              <p:cNvSpPr/>
              <p:nvPr/>
            </p:nvSpPr>
            <p:spPr>
              <a:xfrm>
                <a:off x="5515626" y="1780428"/>
                <a:ext cx="767862" cy="767862"/>
              </a:xfrm>
              <a:custGeom>
                <a:avLst/>
                <a:gdLst>
                  <a:gd name="connsiteX0" fmla="*/ 763468 w 767862"/>
                  <a:gd name="connsiteY0" fmla="*/ 140849 h 767862"/>
                  <a:gd name="connsiteX1" fmla="*/ 626992 w 767862"/>
                  <a:gd name="connsiteY1" fmla="*/ 4393 h 767862"/>
                  <a:gd name="connsiteX2" fmla="*/ 616389 w 767862"/>
                  <a:gd name="connsiteY2" fmla="*/ 0 h 767862"/>
                  <a:gd name="connsiteX3" fmla="*/ 170969 w 767862"/>
                  <a:gd name="connsiteY3" fmla="*/ 0 h 767862"/>
                  <a:gd name="connsiteX4" fmla="*/ 125977 w 767862"/>
                  <a:gd name="connsiteY4" fmla="*/ 44992 h 767862"/>
                  <a:gd name="connsiteX5" fmla="*/ 125977 w 767862"/>
                  <a:gd name="connsiteY5" fmla="*/ 73583 h 767862"/>
                  <a:gd name="connsiteX6" fmla="*/ 0 w 767862"/>
                  <a:gd name="connsiteY6" fmla="*/ 258090 h 767862"/>
                  <a:gd name="connsiteX7" fmla="*/ 14997 w 767862"/>
                  <a:gd name="connsiteY7" fmla="*/ 273087 h 767862"/>
                  <a:gd name="connsiteX8" fmla="*/ 198101 w 767862"/>
                  <a:gd name="connsiteY8" fmla="*/ 273087 h 767862"/>
                  <a:gd name="connsiteX9" fmla="*/ 213098 w 767862"/>
                  <a:gd name="connsiteY9" fmla="*/ 258090 h 767862"/>
                  <a:gd name="connsiteX10" fmla="*/ 213098 w 767862"/>
                  <a:gd name="connsiteY10" fmla="*/ 74987 h 767862"/>
                  <a:gd name="connsiteX11" fmla="*/ 198101 w 767862"/>
                  <a:gd name="connsiteY11" fmla="*/ 59989 h 767862"/>
                  <a:gd name="connsiteX12" fmla="*/ 155972 w 767862"/>
                  <a:gd name="connsiteY12" fmla="*/ 64514 h 767862"/>
                  <a:gd name="connsiteX13" fmla="*/ 155972 w 767862"/>
                  <a:gd name="connsiteY13" fmla="*/ 44992 h 767862"/>
                  <a:gd name="connsiteX14" fmla="*/ 170969 w 767862"/>
                  <a:gd name="connsiteY14" fmla="*/ 29995 h 767862"/>
                  <a:gd name="connsiteX15" fmla="*/ 601392 w 767862"/>
                  <a:gd name="connsiteY15" fmla="*/ 29995 h 767862"/>
                  <a:gd name="connsiteX16" fmla="*/ 601392 w 767862"/>
                  <a:gd name="connsiteY16" fmla="*/ 121478 h 767862"/>
                  <a:gd name="connsiteX17" fmla="*/ 646384 w 767862"/>
                  <a:gd name="connsiteY17" fmla="*/ 166470 h 767862"/>
                  <a:gd name="connsiteX18" fmla="*/ 737867 w 767862"/>
                  <a:gd name="connsiteY18" fmla="*/ 166470 h 767862"/>
                  <a:gd name="connsiteX19" fmla="*/ 737867 w 767862"/>
                  <a:gd name="connsiteY19" fmla="*/ 722870 h 767862"/>
                  <a:gd name="connsiteX20" fmla="*/ 722870 w 767862"/>
                  <a:gd name="connsiteY20" fmla="*/ 737867 h 767862"/>
                  <a:gd name="connsiteX21" fmla="*/ 170969 w 767862"/>
                  <a:gd name="connsiteY21" fmla="*/ 737867 h 767862"/>
                  <a:gd name="connsiteX22" fmla="*/ 155972 w 767862"/>
                  <a:gd name="connsiteY22" fmla="*/ 722870 h 767862"/>
                  <a:gd name="connsiteX23" fmla="*/ 155972 w 767862"/>
                  <a:gd name="connsiteY23" fmla="*/ 594393 h 767862"/>
                  <a:gd name="connsiteX24" fmla="*/ 140975 w 767862"/>
                  <a:gd name="connsiteY24" fmla="*/ 579395 h 767862"/>
                  <a:gd name="connsiteX25" fmla="*/ 125977 w 767862"/>
                  <a:gd name="connsiteY25" fmla="*/ 594393 h 767862"/>
                  <a:gd name="connsiteX26" fmla="*/ 125977 w 767862"/>
                  <a:gd name="connsiteY26" fmla="*/ 722870 h 767862"/>
                  <a:gd name="connsiteX27" fmla="*/ 170969 w 767862"/>
                  <a:gd name="connsiteY27" fmla="*/ 767862 h 767862"/>
                  <a:gd name="connsiteX28" fmla="*/ 722870 w 767862"/>
                  <a:gd name="connsiteY28" fmla="*/ 767862 h 767862"/>
                  <a:gd name="connsiteX29" fmla="*/ 767862 w 767862"/>
                  <a:gd name="connsiteY29" fmla="*/ 722870 h 767862"/>
                  <a:gd name="connsiteX30" fmla="*/ 767862 w 767862"/>
                  <a:gd name="connsiteY30" fmla="*/ 151453 h 767862"/>
                  <a:gd name="connsiteX31" fmla="*/ 763468 w 767862"/>
                  <a:gd name="connsiteY31" fmla="*/ 140849 h 767862"/>
                  <a:gd name="connsiteX32" fmla="*/ 183102 w 767862"/>
                  <a:gd name="connsiteY32" fmla="*/ 90648 h 767862"/>
                  <a:gd name="connsiteX33" fmla="*/ 183102 w 767862"/>
                  <a:gd name="connsiteY33" fmla="*/ 243093 h 767862"/>
                  <a:gd name="connsiteX34" fmla="*/ 30657 w 767862"/>
                  <a:gd name="connsiteY34" fmla="*/ 243093 h 767862"/>
                  <a:gd name="connsiteX35" fmla="*/ 183102 w 767862"/>
                  <a:gd name="connsiteY35" fmla="*/ 90648 h 767862"/>
                  <a:gd name="connsiteX36" fmla="*/ 646384 w 767862"/>
                  <a:gd name="connsiteY36" fmla="*/ 136475 h 767862"/>
                  <a:gd name="connsiteX37" fmla="*/ 631387 w 767862"/>
                  <a:gd name="connsiteY37" fmla="*/ 121478 h 767862"/>
                  <a:gd name="connsiteX38" fmla="*/ 631387 w 767862"/>
                  <a:gd name="connsiteY38" fmla="*/ 51201 h 767862"/>
                  <a:gd name="connsiteX39" fmla="*/ 716673 w 767862"/>
                  <a:gd name="connsiteY39" fmla="*/ 136475 h 767862"/>
                  <a:gd name="connsiteX40" fmla="*/ 646384 w 767862"/>
                  <a:gd name="connsiteY40" fmla="*/ 136475 h 76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67862" h="767862">
                    <a:moveTo>
                      <a:pt x="763468" y="140849"/>
                    </a:moveTo>
                    <a:lnTo>
                      <a:pt x="626992" y="4393"/>
                    </a:lnTo>
                    <a:cubicBezTo>
                      <a:pt x="624180" y="1581"/>
                      <a:pt x="620367" y="0"/>
                      <a:pt x="616389" y="0"/>
                    </a:cubicBezTo>
                    <a:lnTo>
                      <a:pt x="170969" y="0"/>
                    </a:lnTo>
                    <a:cubicBezTo>
                      <a:pt x="146161" y="0"/>
                      <a:pt x="125977" y="20183"/>
                      <a:pt x="125977" y="44992"/>
                    </a:cubicBezTo>
                    <a:lnTo>
                      <a:pt x="125977" y="73583"/>
                    </a:lnTo>
                    <a:cubicBezTo>
                      <a:pt x="52303" y="102483"/>
                      <a:pt x="0" y="174291"/>
                      <a:pt x="0" y="258090"/>
                    </a:cubicBezTo>
                    <a:cubicBezTo>
                      <a:pt x="0" y="266372"/>
                      <a:pt x="6716" y="273087"/>
                      <a:pt x="14997" y="273087"/>
                    </a:cubicBezTo>
                    <a:lnTo>
                      <a:pt x="198101" y="273087"/>
                    </a:lnTo>
                    <a:cubicBezTo>
                      <a:pt x="206382" y="273087"/>
                      <a:pt x="213098" y="266372"/>
                      <a:pt x="213098" y="258090"/>
                    </a:cubicBezTo>
                    <a:lnTo>
                      <a:pt x="213098" y="74987"/>
                    </a:lnTo>
                    <a:cubicBezTo>
                      <a:pt x="213098" y="66705"/>
                      <a:pt x="206382" y="59989"/>
                      <a:pt x="198101" y="59989"/>
                    </a:cubicBezTo>
                    <a:cubicBezTo>
                      <a:pt x="183647" y="59989"/>
                      <a:pt x="169555" y="61559"/>
                      <a:pt x="155972" y="64514"/>
                    </a:cubicBezTo>
                    <a:lnTo>
                      <a:pt x="155972" y="44992"/>
                    </a:lnTo>
                    <a:cubicBezTo>
                      <a:pt x="155972" y="36722"/>
                      <a:pt x="162700" y="29995"/>
                      <a:pt x="170969" y="29995"/>
                    </a:cubicBezTo>
                    <a:lnTo>
                      <a:pt x="601392" y="29995"/>
                    </a:lnTo>
                    <a:lnTo>
                      <a:pt x="601392" y="121478"/>
                    </a:lnTo>
                    <a:cubicBezTo>
                      <a:pt x="601392" y="146287"/>
                      <a:pt x="621575" y="166470"/>
                      <a:pt x="646384" y="166470"/>
                    </a:cubicBezTo>
                    <a:lnTo>
                      <a:pt x="737867" y="166470"/>
                    </a:lnTo>
                    <a:lnTo>
                      <a:pt x="737867" y="722870"/>
                    </a:lnTo>
                    <a:cubicBezTo>
                      <a:pt x="737867" y="731140"/>
                      <a:pt x="731140" y="737867"/>
                      <a:pt x="722870" y="737867"/>
                    </a:cubicBezTo>
                    <a:lnTo>
                      <a:pt x="170969" y="737867"/>
                    </a:lnTo>
                    <a:cubicBezTo>
                      <a:pt x="162700" y="737867"/>
                      <a:pt x="155972" y="731140"/>
                      <a:pt x="155972" y="722870"/>
                    </a:cubicBezTo>
                    <a:lnTo>
                      <a:pt x="155972" y="594393"/>
                    </a:lnTo>
                    <a:cubicBezTo>
                      <a:pt x="155972" y="586111"/>
                      <a:pt x="149256" y="579395"/>
                      <a:pt x="140975" y="579395"/>
                    </a:cubicBezTo>
                    <a:cubicBezTo>
                      <a:pt x="132693" y="579395"/>
                      <a:pt x="125977" y="586111"/>
                      <a:pt x="125977" y="594393"/>
                    </a:cubicBezTo>
                    <a:lnTo>
                      <a:pt x="125977" y="722870"/>
                    </a:lnTo>
                    <a:cubicBezTo>
                      <a:pt x="125977" y="747679"/>
                      <a:pt x="146161" y="767862"/>
                      <a:pt x="170969" y="767862"/>
                    </a:cubicBezTo>
                    <a:lnTo>
                      <a:pt x="722870" y="767862"/>
                    </a:lnTo>
                    <a:cubicBezTo>
                      <a:pt x="747679" y="767862"/>
                      <a:pt x="767862" y="747679"/>
                      <a:pt x="767862" y="722870"/>
                    </a:cubicBezTo>
                    <a:lnTo>
                      <a:pt x="767862" y="151453"/>
                    </a:lnTo>
                    <a:cubicBezTo>
                      <a:pt x="767862" y="147476"/>
                      <a:pt x="766281" y="143661"/>
                      <a:pt x="763468" y="140849"/>
                    </a:cubicBezTo>
                    <a:close/>
                    <a:moveTo>
                      <a:pt x="183102" y="90648"/>
                    </a:moveTo>
                    <a:lnTo>
                      <a:pt x="183102" y="243093"/>
                    </a:lnTo>
                    <a:lnTo>
                      <a:pt x="30657" y="243093"/>
                    </a:lnTo>
                    <a:cubicBezTo>
                      <a:pt x="37828" y="162335"/>
                      <a:pt x="102346" y="97818"/>
                      <a:pt x="183102" y="90648"/>
                    </a:cubicBezTo>
                    <a:close/>
                    <a:moveTo>
                      <a:pt x="646384" y="136475"/>
                    </a:moveTo>
                    <a:cubicBezTo>
                      <a:pt x="638114" y="136475"/>
                      <a:pt x="631387" y="129748"/>
                      <a:pt x="631387" y="121478"/>
                    </a:cubicBezTo>
                    <a:lnTo>
                      <a:pt x="631387" y="51201"/>
                    </a:lnTo>
                    <a:lnTo>
                      <a:pt x="716673" y="136475"/>
                    </a:lnTo>
                    <a:lnTo>
                      <a:pt x="646384" y="136475"/>
                    </a:lnTo>
                    <a:close/>
                  </a:path>
                </a:pathLst>
              </a:custGeom>
              <a:grpFill/>
              <a:ln w="1488" cap="flat">
                <a:noFill/>
                <a:prstDash val="solid"/>
                <a:miter/>
              </a:ln>
            </p:spPr>
            <p:txBody>
              <a:bodyPr rtlCol="0" anchor="ctr"/>
              <a:lstStyle/>
              <a:p>
                <a:endParaRPr lang="en-US"/>
              </a:p>
            </p:txBody>
          </p:sp>
          <p:sp>
            <p:nvSpPr>
              <p:cNvPr id="148" name="Freeform 39">
                <a:extLst>
                  <a:ext uri="{FF2B5EF4-FFF2-40B4-BE49-F238E27FC236}">
                    <a16:creationId xmlns:a16="http://schemas.microsoft.com/office/drawing/2014/main" id="{DA6AA90D-F84B-4FFE-A7FC-08D6DF97BD38}"/>
                  </a:ext>
                </a:extLst>
              </p:cNvPr>
              <p:cNvSpPr/>
              <p:nvPr/>
            </p:nvSpPr>
            <p:spPr>
              <a:xfrm>
                <a:off x="5641603" y="2305334"/>
                <a:ext cx="29995" cy="29995"/>
              </a:xfrm>
              <a:custGeom>
                <a:avLst/>
                <a:gdLst>
                  <a:gd name="connsiteX0" fmla="*/ 25599 w 29994"/>
                  <a:gd name="connsiteY0" fmla="*/ 4394 h 29994"/>
                  <a:gd name="connsiteX1" fmla="*/ 14997 w 29994"/>
                  <a:gd name="connsiteY1" fmla="*/ 0 h 29994"/>
                  <a:gd name="connsiteX2" fmla="*/ 4394 w 29994"/>
                  <a:gd name="connsiteY2" fmla="*/ 4394 h 29994"/>
                  <a:gd name="connsiteX3" fmla="*/ 0 w 29994"/>
                  <a:gd name="connsiteY3" fmla="*/ 14997 h 29994"/>
                  <a:gd name="connsiteX4" fmla="*/ 4394 w 29994"/>
                  <a:gd name="connsiteY4" fmla="*/ 25599 h 29994"/>
                  <a:gd name="connsiteX5" fmla="*/ 14997 w 29994"/>
                  <a:gd name="connsiteY5" fmla="*/ 29995 h 29994"/>
                  <a:gd name="connsiteX6" fmla="*/ 25599 w 29994"/>
                  <a:gd name="connsiteY6" fmla="*/ 25599 h 29994"/>
                  <a:gd name="connsiteX7" fmla="*/ 29995 w 29994"/>
                  <a:gd name="connsiteY7" fmla="*/ 14997 h 29994"/>
                  <a:gd name="connsiteX8" fmla="*/ 25599 w 29994"/>
                  <a:gd name="connsiteY8" fmla="*/ 4394 h 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4" h="29994">
                    <a:moveTo>
                      <a:pt x="25599" y="4394"/>
                    </a:moveTo>
                    <a:cubicBezTo>
                      <a:pt x="22811" y="1603"/>
                      <a:pt x="18942" y="0"/>
                      <a:pt x="14997" y="0"/>
                    </a:cubicBezTo>
                    <a:cubicBezTo>
                      <a:pt x="11053" y="0"/>
                      <a:pt x="7184" y="1603"/>
                      <a:pt x="4394" y="4394"/>
                    </a:cubicBezTo>
                    <a:cubicBezTo>
                      <a:pt x="1605" y="7184"/>
                      <a:pt x="0" y="11053"/>
                      <a:pt x="0" y="14997"/>
                    </a:cubicBezTo>
                    <a:cubicBezTo>
                      <a:pt x="0" y="18942"/>
                      <a:pt x="1603" y="22811"/>
                      <a:pt x="4394" y="25599"/>
                    </a:cubicBezTo>
                    <a:cubicBezTo>
                      <a:pt x="7184" y="28390"/>
                      <a:pt x="11053" y="29995"/>
                      <a:pt x="14997" y="29995"/>
                    </a:cubicBezTo>
                    <a:cubicBezTo>
                      <a:pt x="18942" y="29995"/>
                      <a:pt x="22811" y="28390"/>
                      <a:pt x="25599" y="25599"/>
                    </a:cubicBezTo>
                    <a:cubicBezTo>
                      <a:pt x="28390" y="22811"/>
                      <a:pt x="29995" y="18942"/>
                      <a:pt x="29995" y="14997"/>
                    </a:cubicBezTo>
                    <a:cubicBezTo>
                      <a:pt x="29995" y="11053"/>
                      <a:pt x="28390" y="7184"/>
                      <a:pt x="25599" y="4394"/>
                    </a:cubicBezTo>
                    <a:close/>
                  </a:path>
                </a:pathLst>
              </a:custGeom>
              <a:grpFill/>
              <a:ln w="1488" cap="flat">
                <a:noFill/>
                <a:prstDash val="solid"/>
                <a:miter/>
              </a:ln>
            </p:spPr>
            <p:txBody>
              <a:bodyPr rtlCol="0" anchor="ctr"/>
              <a:lstStyle/>
              <a:p>
                <a:endParaRPr lang="en-US"/>
              </a:p>
            </p:txBody>
          </p:sp>
          <p:sp>
            <p:nvSpPr>
              <p:cNvPr id="149" name="Freeform 40">
                <a:extLst>
                  <a:ext uri="{FF2B5EF4-FFF2-40B4-BE49-F238E27FC236}">
                    <a16:creationId xmlns:a16="http://schemas.microsoft.com/office/drawing/2014/main" id="{A86B41FA-AA25-4F12-B44C-C23736222783}"/>
                  </a:ext>
                </a:extLst>
              </p:cNvPr>
              <p:cNvSpPr/>
              <p:nvPr/>
            </p:nvSpPr>
            <p:spPr>
              <a:xfrm>
                <a:off x="5569345" y="1894136"/>
                <a:ext cx="395929" cy="395929"/>
              </a:xfrm>
              <a:custGeom>
                <a:avLst/>
                <a:gdLst>
                  <a:gd name="connsiteX0" fmla="*/ 198099 w 395928"/>
                  <a:gd name="connsiteY0" fmla="*/ 0 h 395928"/>
                  <a:gd name="connsiteX1" fmla="*/ 183102 w 395928"/>
                  <a:gd name="connsiteY1" fmla="*/ 14997 h 395928"/>
                  <a:gd name="connsiteX2" fmla="*/ 183102 w 395928"/>
                  <a:gd name="connsiteY2" fmla="*/ 183102 h 395928"/>
                  <a:gd name="connsiteX3" fmla="*/ 14997 w 395928"/>
                  <a:gd name="connsiteY3" fmla="*/ 183102 h 395928"/>
                  <a:gd name="connsiteX4" fmla="*/ 0 w 395928"/>
                  <a:gd name="connsiteY4" fmla="*/ 198099 h 395928"/>
                  <a:gd name="connsiteX5" fmla="*/ 198099 w 395928"/>
                  <a:gd name="connsiteY5" fmla="*/ 396200 h 395928"/>
                  <a:gd name="connsiteX6" fmla="*/ 396200 w 395928"/>
                  <a:gd name="connsiteY6" fmla="*/ 198099 h 395928"/>
                  <a:gd name="connsiteX7" fmla="*/ 198099 w 395928"/>
                  <a:gd name="connsiteY7" fmla="*/ 0 h 395928"/>
                  <a:gd name="connsiteX8" fmla="*/ 213097 w 395928"/>
                  <a:gd name="connsiteY8" fmla="*/ 30659 h 395928"/>
                  <a:gd name="connsiteX9" fmla="*/ 305834 w 395928"/>
                  <a:gd name="connsiteY9" fmla="*/ 69157 h 395928"/>
                  <a:gd name="connsiteX10" fmla="*/ 213097 w 395928"/>
                  <a:gd name="connsiteY10" fmla="*/ 161893 h 395928"/>
                  <a:gd name="connsiteX11" fmla="*/ 213097 w 395928"/>
                  <a:gd name="connsiteY11" fmla="*/ 30659 h 395928"/>
                  <a:gd name="connsiteX12" fmla="*/ 198099 w 395928"/>
                  <a:gd name="connsiteY12" fmla="*/ 366206 h 395928"/>
                  <a:gd name="connsiteX13" fmla="*/ 30659 w 395928"/>
                  <a:gd name="connsiteY13" fmla="*/ 213097 h 395928"/>
                  <a:gd name="connsiteX14" fmla="*/ 198099 w 395928"/>
                  <a:gd name="connsiteY14" fmla="*/ 213097 h 395928"/>
                  <a:gd name="connsiteX15" fmla="*/ 208700 w 395928"/>
                  <a:gd name="connsiteY15" fmla="*/ 208709 h 395928"/>
                  <a:gd name="connsiteX16" fmla="*/ 208706 w 395928"/>
                  <a:gd name="connsiteY16" fmla="*/ 208704 h 395928"/>
                  <a:gd name="connsiteX17" fmla="*/ 327048 w 395928"/>
                  <a:gd name="connsiteY17" fmla="*/ 90363 h 395928"/>
                  <a:gd name="connsiteX18" fmla="*/ 366206 w 395928"/>
                  <a:gd name="connsiteY18" fmla="*/ 198099 h 395928"/>
                  <a:gd name="connsiteX19" fmla="*/ 198099 w 395928"/>
                  <a:gd name="connsiteY19" fmla="*/ 366206 h 3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928" h="395928">
                    <a:moveTo>
                      <a:pt x="198099" y="0"/>
                    </a:moveTo>
                    <a:cubicBezTo>
                      <a:pt x="189818" y="0"/>
                      <a:pt x="183102" y="6716"/>
                      <a:pt x="183102" y="14997"/>
                    </a:cubicBezTo>
                    <a:lnTo>
                      <a:pt x="183102" y="183102"/>
                    </a:lnTo>
                    <a:lnTo>
                      <a:pt x="14997" y="183102"/>
                    </a:lnTo>
                    <a:cubicBezTo>
                      <a:pt x="6716" y="183102"/>
                      <a:pt x="0" y="189818"/>
                      <a:pt x="0" y="198099"/>
                    </a:cubicBezTo>
                    <a:cubicBezTo>
                      <a:pt x="0" y="307332"/>
                      <a:pt x="88867" y="396200"/>
                      <a:pt x="198099" y="396200"/>
                    </a:cubicBezTo>
                    <a:cubicBezTo>
                      <a:pt x="307332" y="396200"/>
                      <a:pt x="396200" y="307332"/>
                      <a:pt x="396200" y="198099"/>
                    </a:cubicBezTo>
                    <a:cubicBezTo>
                      <a:pt x="396200" y="88867"/>
                      <a:pt x="307332" y="0"/>
                      <a:pt x="198099" y="0"/>
                    </a:cubicBezTo>
                    <a:close/>
                    <a:moveTo>
                      <a:pt x="213097" y="30659"/>
                    </a:moveTo>
                    <a:cubicBezTo>
                      <a:pt x="248205" y="33775"/>
                      <a:pt x="280241" y="47738"/>
                      <a:pt x="305834" y="69157"/>
                    </a:cubicBezTo>
                    <a:lnTo>
                      <a:pt x="213097" y="161893"/>
                    </a:lnTo>
                    <a:lnTo>
                      <a:pt x="213097" y="30659"/>
                    </a:lnTo>
                    <a:close/>
                    <a:moveTo>
                      <a:pt x="198099" y="366206"/>
                    </a:moveTo>
                    <a:cubicBezTo>
                      <a:pt x="110460" y="366206"/>
                      <a:pt x="38267" y="298794"/>
                      <a:pt x="30659" y="213097"/>
                    </a:cubicBezTo>
                    <a:lnTo>
                      <a:pt x="198099" y="213097"/>
                    </a:lnTo>
                    <a:cubicBezTo>
                      <a:pt x="202239" y="213097"/>
                      <a:pt x="205985" y="211420"/>
                      <a:pt x="208700" y="208709"/>
                    </a:cubicBezTo>
                    <a:cubicBezTo>
                      <a:pt x="208701" y="208707"/>
                      <a:pt x="208703" y="208707"/>
                      <a:pt x="208706" y="208704"/>
                    </a:cubicBezTo>
                    <a:lnTo>
                      <a:pt x="327048" y="90363"/>
                    </a:lnTo>
                    <a:cubicBezTo>
                      <a:pt x="351480" y="119559"/>
                      <a:pt x="366206" y="157142"/>
                      <a:pt x="366206" y="198099"/>
                    </a:cubicBezTo>
                    <a:cubicBezTo>
                      <a:pt x="366206" y="290793"/>
                      <a:pt x="290793" y="366206"/>
                      <a:pt x="198099" y="366206"/>
                    </a:cubicBezTo>
                    <a:close/>
                  </a:path>
                </a:pathLst>
              </a:custGeom>
              <a:grpFill/>
              <a:ln w="1488" cap="flat">
                <a:noFill/>
                <a:prstDash val="solid"/>
                <a:miter/>
              </a:ln>
            </p:spPr>
            <p:txBody>
              <a:bodyPr rtlCol="0" anchor="ctr"/>
              <a:lstStyle/>
              <a:p>
                <a:endParaRPr lang="en-US"/>
              </a:p>
            </p:txBody>
          </p:sp>
          <p:sp>
            <p:nvSpPr>
              <p:cNvPr id="150" name="Freeform 41">
                <a:extLst>
                  <a:ext uri="{FF2B5EF4-FFF2-40B4-BE49-F238E27FC236}">
                    <a16:creationId xmlns:a16="http://schemas.microsoft.com/office/drawing/2014/main" id="{36D24E24-6518-4E63-8B6B-DEFC005F741F}"/>
                  </a:ext>
                </a:extLst>
              </p:cNvPr>
              <p:cNvSpPr/>
              <p:nvPr/>
            </p:nvSpPr>
            <p:spPr>
              <a:xfrm>
                <a:off x="5746442" y="2253750"/>
                <a:ext cx="470915" cy="233958"/>
              </a:xfrm>
              <a:custGeom>
                <a:avLst/>
                <a:gdLst>
                  <a:gd name="connsiteX0" fmla="*/ 426175 w 470915"/>
                  <a:gd name="connsiteY0" fmla="*/ 0 h 233957"/>
                  <a:gd name="connsiteX1" fmla="*/ 381184 w 470915"/>
                  <a:gd name="connsiteY1" fmla="*/ 44992 h 233957"/>
                  <a:gd name="connsiteX2" fmla="*/ 384742 w 470915"/>
                  <a:gd name="connsiteY2" fmla="*/ 62527 h 233957"/>
                  <a:gd name="connsiteX3" fmla="*/ 298338 w 470915"/>
                  <a:gd name="connsiteY3" fmla="*/ 148931 h 233957"/>
                  <a:gd name="connsiteX4" fmla="*/ 278699 w 470915"/>
                  <a:gd name="connsiteY4" fmla="*/ 144411 h 233957"/>
                  <a:gd name="connsiteX5" fmla="*/ 259488 w 470915"/>
                  <a:gd name="connsiteY5" fmla="*/ 148728 h 233957"/>
                  <a:gd name="connsiteX6" fmla="*/ 202111 w 470915"/>
                  <a:gd name="connsiteY6" fmla="*/ 91352 h 233957"/>
                  <a:gd name="connsiteX7" fmla="*/ 205204 w 470915"/>
                  <a:gd name="connsiteY7" fmla="*/ 74985 h 233957"/>
                  <a:gd name="connsiteX8" fmla="*/ 160212 w 470915"/>
                  <a:gd name="connsiteY8" fmla="*/ 29993 h 233957"/>
                  <a:gd name="connsiteX9" fmla="*/ 115220 w 470915"/>
                  <a:gd name="connsiteY9" fmla="*/ 74985 h 233957"/>
                  <a:gd name="connsiteX10" fmla="*/ 119367 w 470915"/>
                  <a:gd name="connsiteY10" fmla="*/ 93817 h 233957"/>
                  <a:gd name="connsiteX11" fmla="*/ 64334 w 470915"/>
                  <a:gd name="connsiteY11" fmla="*/ 148850 h 233957"/>
                  <a:gd name="connsiteX12" fmla="*/ 44992 w 470915"/>
                  <a:gd name="connsiteY12" fmla="*/ 144472 h 233957"/>
                  <a:gd name="connsiteX13" fmla="*/ 0 w 470915"/>
                  <a:gd name="connsiteY13" fmla="*/ 189464 h 233957"/>
                  <a:gd name="connsiteX14" fmla="*/ 44992 w 470915"/>
                  <a:gd name="connsiteY14" fmla="*/ 234456 h 233957"/>
                  <a:gd name="connsiteX15" fmla="*/ 89984 w 470915"/>
                  <a:gd name="connsiteY15" fmla="*/ 189464 h 233957"/>
                  <a:gd name="connsiteX16" fmla="*/ 85569 w 470915"/>
                  <a:gd name="connsiteY16" fmla="*/ 170036 h 233957"/>
                  <a:gd name="connsiteX17" fmla="*/ 140294 w 470915"/>
                  <a:gd name="connsiteY17" fmla="*/ 115311 h 233957"/>
                  <a:gd name="connsiteX18" fmla="*/ 160215 w 470915"/>
                  <a:gd name="connsiteY18" fmla="*/ 119977 h 233957"/>
                  <a:gd name="connsiteX19" fmla="*/ 182427 w 470915"/>
                  <a:gd name="connsiteY19" fmla="*/ 114087 h 233957"/>
                  <a:gd name="connsiteX20" fmla="*/ 238186 w 470915"/>
                  <a:gd name="connsiteY20" fmla="*/ 169846 h 233957"/>
                  <a:gd name="connsiteX21" fmla="*/ 233708 w 470915"/>
                  <a:gd name="connsiteY21" fmla="*/ 189402 h 233957"/>
                  <a:gd name="connsiteX22" fmla="*/ 278699 w 470915"/>
                  <a:gd name="connsiteY22" fmla="*/ 234394 h 233957"/>
                  <a:gd name="connsiteX23" fmla="*/ 323691 w 470915"/>
                  <a:gd name="connsiteY23" fmla="*/ 189402 h 233957"/>
                  <a:gd name="connsiteX24" fmla="*/ 319413 w 470915"/>
                  <a:gd name="connsiteY24" fmla="*/ 170278 h 233957"/>
                  <a:gd name="connsiteX25" fmla="*/ 405010 w 470915"/>
                  <a:gd name="connsiteY25" fmla="*/ 84681 h 233957"/>
                  <a:gd name="connsiteX26" fmla="*/ 426175 w 470915"/>
                  <a:gd name="connsiteY26" fmla="*/ 89984 h 233957"/>
                  <a:gd name="connsiteX27" fmla="*/ 471167 w 470915"/>
                  <a:gd name="connsiteY27" fmla="*/ 44992 h 233957"/>
                  <a:gd name="connsiteX28" fmla="*/ 426175 w 470915"/>
                  <a:gd name="connsiteY28" fmla="*/ 0 h 233957"/>
                  <a:gd name="connsiteX29" fmla="*/ 44990 w 470915"/>
                  <a:gd name="connsiteY29" fmla="*/ 204463 h 233957"/>
                  <a:gd name="connsiteX30" fmla="*/ 29993 w 470915"/>
                  <a:gd name="connsiteY30" fmla="*/ 189465 h 233957"/>
                  <a:gd name="connsiteX31" fmla="*/ 44990 w 470915"/>
                  <a:gd name="connsiteY31" fmla="*/ 174468 h 233957"/>
                  <a:gd name="connsiteX32" fmla="*/ 55366 w 470915"/>
                  <a:gd name="connsiteY32" fmla="*/ 178663 h 233957"/>
                  <a:gd name="connsiteX33" fmla="*/ 55540 w 470915"/>
                  <a:gd name="connsiteY33" fmla="*/ 178855 h 233957"/>
                  <a:gd name="connsiteX34" fmla="*/ 55763 w 470915"/>
                  <a:gd name="connsiteY34" fmla="*/ 179056 h 233957"/>
                  <a:gd name="connsiteX35" fmla="*/ 59988 w 470915"/>
                  <a:gd name="connsiteY35" fmla="*/ 189465 h 233957"/>
                  <a:gd name="connsiteX36" fmla="*/ 44990 w 470915"/>
                  <a:gd name="connsiteY36" fmla="*/ 204463 h 233957"/>
                  <a:gd name="connsiteX37" fmla="*/ 160212 w 470915"/>
                  <a:gd name="connsiteY37" fmla="*/ 89982 h 233957"/>
                  <a:gd name="connsiteX38" fmla="*/ 145214 w 470915"/>
                  <a:gd name="connsiteY38" fmla="*/ 74985 h 233957"/>
                  <a:gd name="connsiteX39" fmla="*/ 160212 w 470915"/>
                  <a:gd name="connsiteY39" fmla="*/ 59988 h 233957"/>
                  <a:gd name="connsiteX40" fmla="*/ 175209 w 470915"/>
                  <a:gd name="connsiteY40" fmla="*/ 74985 h 233957"/>
                  <a:gd name="connsiteX41" fmla="*/ 160212 w 470915"/>
                  <a:gd name="connsiteY41" fmla="*/ 89982 h 233957"/>
                  <a:gd name="connsiteX42" fmla="*/ 278696 w 470915"/>
                  <a:gd name="connsiteY42" fmla="*/ 204400 h 233957"/>
                  <a:gd name="connsiteX43" fmla="*/ 263699 w 470915"/>
                  <a:gd name="connsiteY43" fmla="*/ 189402 h 233957"/>
                  <a:gd name="connsiteX44" fmla="*/ 278696 w 470915"/>
                  <a:gd name="connsiteY44" fmla="*/ 174405 h 233957"/>
                  <a:gd name="connsiteX45" fmla="*/ 293694 w 470915"/>
                  <a:gd name="connsiteY45" fmla="*/ 189402 h 233957"/>
                  <a:gd name="connsiteX46" fmla="*/ 278696 w 470915"/>
                  <a:gd name="connsiteY46" fmla="*/ 204400 h 233957"/>
                  <a:gd name="connsiteX47" fmla="*/ 426172 w 470915"/>
                  <a:gd name="connsiteY47" fmla="*/ 59988 h 233957"/>
                  <a:gd name="connsiteX48" fmla="*/ 411175 w 470915"/>
                  <a:gd name="connsiteY48" fmla="*/ 44990 h 233957"/>
                  <a:gd name="connsiteX49" fmla="*/ 426172 w 470915"/>
                  <a:gd name="connsiteY49" fmla="*/ 29993 h 233957"/>
                  <a:gd name="connsiteX50" fmla="*/ 441170 w 470915"/>
                  <a:gd name="connsiteY50" fmla="*/ 44990 h 233957"/>
                  <a:gd name="connsiteX51" fmla="*/ 426172 w 470915"/>
                  <a:gd name="connsiteY51" fmla="*/ 59988 h 23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915" h="233957">
                    <a:moveTo>
                      <a:pt x="426175" y="0"/>
                    </a:moveTo>
                    <a:cubicBezTo>
                      <a:pt x="401367" y="0"/>
                      <a:pt x="381184" y="20183"/>
                      <a:pt x="381184" y="44992"/>
                    </a:cubicBezTo>
                    <a:cubicBezTo>
                      <a:pt x="381184" y="51210"/>
                      <a:pt x="382452" y="57135"/>
                      <a:pt x="384742" y="62527"/>
                    </a:cubicBezTo>
                    <a:lnTo>
                      <a:pt x="298338" y="148931"/>
                    </a:lnTo>
                    <a:cubicBezTo>
                      <a:pt x="292401" y="146038"/>
                      <a:pt x="285736" y="144411"/>
                      <a:pt x="278699" y="144411"/>
                    </a:cubicBezTo>
                    <a:cubicBezTo>
                      <a:pt x="271829" y="144411"/>
                      <a:pt x="265317" y="145964"/>
                      <a:pt x="259488" y="148728"/>
                    </a:cubicBezTo>
                    <a:lnTo>
                      <a:pt x="202111" y="91352"/>
                    </a:lnTo>
                    <a:cubicBezTo>
                      <a:pt x="204100" y="86276"/>
                      <a:pt x="205204" y="80759"/>
                      <a:pt x="205204" y="74985"/>
                    </a:cubicBezTo>
                    <a:cubicBezTo>
                      <a:pt x="205204" y="50176"/>
                      <a:pt x="185020" y="29993"/>
                      <a:pt x="160212" y="29993"/>
                    </a:cubicBezTo>
                    <a:cubicBezTo>
                      <a:pt x="135403" y="29993"/>
                      <a:pt x="115220" y="50176"/>
                      <a:pt x="115220" y="74985"/>
                    </a:cubicBezTo>
                    <a:cubicBezTo>
                      <a:pt x="115220" y="81707"/>
                      <a:pt x="116712" y="88084"/>
                      <a:pt x="119367" y="93817"/>
                    </a:cubicBezTo>
                    <a:lnTo>
                      <a:pt x="64334" y="148850"/>
                    </a:lnTo>
                    <a:cubicBezTo>
                      <a:pt x="58472" y="146045"/>
                      <a:pt x="51912" y="144472"/>
                      <a:pt x="44992" y="144472"/>
                    </a:cubicBezTo>
                    <a:cubicBezTo>
                      <a:pt x="20183" y="144472"/>
                      <a:pt x="0" y="164655"/>
                      <a:pt x="0" y="189464"/>
                    </a:cubicBezTo>
                    <a:cubicBezTo>
                      <a:pt x="0" y="214272"/>
                      <a:pt x="20183" y="234456"/>
                      <a:pt x="44992" y="234456"/>
                    </a:cubicBezTo>
                    <a:cubicBezTo>
                      <a:pt x="69800" y="234456"/>
                      <a:pt x="89984" y="214272"/>
                      <a:pt x="89984" y="189464"/>
                    </a:cubicBezTo>
                    <a:cubicBezTo>
                      <a:pt x="89984" y="182510"/>
                      <a:pt x="88397" y="175920"/>
                      <a:pt x="85569" y="170036"/>
                    </a:cubicBezTo>
                    <a:lnTo>
                      <a:pt x="140294" y="115311"/>
                    </a:lnTo>
                    <a:cubicBezTo>
                      <a:pt x="146303" y="118293"/>
                      <a:pt x="153064" y="119977"/>
                      <a:pt x="160215" y="119977"/>
                    </a:cubicBezTo>
                    <a:cubicBezTo>
                      <a:pt x="168291" y="119977"/>
                      <a:pt x="175869" y="117828"/>
                      <a:pt x="182427" y="114087"/>
                    </a:cubicBezTo>
                    <a:lnTo>
                      <a:pt x="238186" y="169846"/>
                    </a:lnTo>
                    <a:cubicBezTo>
                      <a:pt x="235318" y="175762"/>
                      <a:pt x="233708" y="182397"/>
                      <a:pt x="233708" y="189402"/>
                    </a:cubicBezTo>
                    <a:cubicBezTo>
                      <a:pt x="233708" y="214211"/>
                      <a:pt x="253891" y="234394"/>
                      <a:pt x="278699" y="234394"/>
                    </a:cubicBezTo>
                    <a:cubicBezTo>
                      <a:pt x="303508" y="234394"/>
                      <a:pt x="323691" y="214211"/>
                      <a:pt x="323691" y="189402"/>
                    </a:cubicBezTo>
                    <a:cubicBezTo>
                      <a:pt x="323691" y="182567"/>
                      <a:pt x="322153" y="176085"/>
                      <a:pt x="319413" y="170278"/>
                    </a:cubicBezTo>
                    <a:lnTo>
                      <a:pt x="405010" y="84681"/>
                    </a:lnTo>
                    <a:cubicBezTo>
                      <a:pt x="411322" y="88061"/>
                      <a:pt x="418528" y="89984"/>
                      <a:pt x="426175" y="89984"/>
                    </a:cubicBezTo>
                    <a:cubicBezTo>
                      <a:pt x="450984" y="89984"/>
                      <a:pt x="471167" y="69800"/>
                      <a:pt x="471167" y="44992"/>
                    </a:cubicBezTo>
                    <a:cubicBezTo>
                      <a:pt x="471167" y="20183"/>
                      <a:pt x="450984" y="0"/>
                      <a:pt x="426175" y="0"/>
                    </a:cubicBezTo>
                    <a:close/>
                    <a:moveTo>
                      <a:pt x="44990" y="204463"/>
                    </a:moveTo>
                    <a:cubicBezTo>
                      <a:pt x="36721" y="204463"/>
                      <a:pt x="29993" y="197735"/>
                      <a:pt x="29993" y="189465"/>
                    </a:cubicBezTo>
                    <a:cubicBezTo>
                      <a:pt x="29993" y="181196"/>
                      <a:pt x="36721" y="174468"/>
                      <a:pt x="44990" y="174468"/>
                    </a:cubicBezTo>
                    <a:cubicBezTo>
                      <a:pt x="49017" y="174468"/>
                      <a:pt x="52669" y="176071"/>
                      <a:pt x="55366" y="178663"/>
                    </a:cubicBezTo>
                    <a:cubicBezTo>
                      <a:pt x="55426" y="178726"/>
                      <a:pt x="55478" y="178793"/>
                      <a:pt x="55540" y="178855"/>
                    </a:cubicBezTo>
                    <a:cubicBezTo>
                      <a:pt x="55611" y="178927"/>
                      <a:pt x="55689" y="178987"/>
                      <a:pt x="55763" y="179056"/>
                    </a:cubicBezTo>
                    <a:cubicBezTo>
                      <a:pt x="58373" y="181755"/>
                      <a:pt x="59988" y="185424"/>
                      <a:pt x="59988" y="189465"/>
                    </a:cubicBezTo>
                    <a:cubicBezTo>
                      <a:pt x="59988" y="197733"/>
                      <a:pt x="53260" y="204463"/>
                      <a:pt x="44990" y="204463"/>
                    </a:cubicBezTo>
                    <a:close/>
                    <a:moveTo>
                      <a:pt x="160212" y="89982"/>
                    </a:moveTo>
                    <a:cubicBezTo>
                      <a:pt x="151942" y="89982"/>
                      <a:pt x="145214" y="83255"/>
                      <a:pt x="145214" y="74985"/>
                    </a:cubicBezTo>
                    <a:cubicBezTo>
                      <a:pt x="145214" y="66715"/>
                      <a:pt x="151942" y="59988"/>
                      <a:pt x="160212" y="59988"/>
                    </a:cubicBezTo>
                    <a:cubicBezTo>
                      <a:pt x="168481" y="59988"/>
                      <a:pt x="175209" y="66715"/>
                      <a:pt x="175209" y="74985"/>
                    </a:cubicBezTo>
                    <a:cubicBezTo>
                      <a:pt x="175209" y="83255"/>
                      <a:pt x="168481" y="89982"/>
                      <a:pt x="160212" y="89982"/>
                    </a:cubicBezTo>
                    <a:close/>
                    <a:moveTo>
                      <a:pt x="278696" y="204400"/>
                    </a:moveTo>
                    <a:cubicBezTo>
                      <a:pt x="270427" y="204400"/>
                      <a:pt x="263699" y="197672"/>
                      <a:pt x="263699" y="189402"/>
                    </a:cubicBezTo>
                    <a:cubicBezTo>
                      <a:pt x="263699" y="181133"/>
                      <a:pt x="270427" y="174405"/>
                      <a:pt x="278696" y="174405"/>
                    </a:cubicBezTo>
                    <a:cubicBezTo>
                      <a:pt x="286966" y="174405"/>
                      <a:pt x="293694" y="181133"/>
                      <a:pt x="293694" y="189402"/>
                    </a:cubicBezTo>
                    <a:cubicBezTo>
                      <a:pt x="293694" y="197672"/>
                      <a:pt x="286966" y="204400"/>
                      <a:pt x="278696" y="204400"/>
                    </a:cubicBezTo>
                    <a:close/>
                    <a:moveTo>
                      <a:pt x="426172" y="59988"/>
                    </a:moveTo>
                    <a:cubicBezTo>
                      <a:pt x="417903" y="59988"/>
                      <a:pt x="411175" y="53260"/>
                      <a:pt x="411175" y="44990"/>
                    </a:cubicBezTo>
                    <a:cubicBezTo>
                      <a:pt x="411175" y="36721"/>
                      <a:pt x="417904" y="29993"/>
                      <a:pt x="426172" y="29993"/>
                    </a:cubicBezTo>
                    <a:cubicBezTo>
                      <a:pt x="434442" y="29993"/>
                      <a:pt x="441170" y="36721"/>
                      <a:pt x="441170" y="44990"/>
                    </a:cubicBezTo>
                    <a:cubicBezTo>
                      <a:pt x="441170" y="53260"/>
                      <a:pt x="434442" y="59988"/>
                      <a:pt x="426172" y="59988"/>
                    </a:cubicBezTo>
                    <a:close/>
                  </a:path>
                </a:pathLst>
              </a:custGeom>
              <a:grpFill/>
              <a:ln w="1488" cap="flat">
                <a:noFill/>
                <a:prstDash val="solid"/>
                <a:miter/>
              </a:ln>
            </p:spPr>
            <p:txBody>
              <a:bodyPr rtlCol="0" anchor="ctr"/>
              <a:lstStyle/>
              <a:p>
                <a:endParaRPr lang="en-US"/>
              </a:p>
            </p:txBody>
          </p:sp>
          <p:sp>
            <p:nvSpPr>
              <p:cNvPr id="151" name="Freeform 42">
                <a:extLst>
                  <a:ext uri="{FF2B5EF4-FFF2-40B4-BE49-F238E27FC236}">
                    <a16:creationId xmlns:a16="http://schemas.microsoft.com/office/drawing/2014/main" id="{2EF1B29B-04DB-4EE4-A671-7896C0D09BA6}"/>
                  </a:ext>
                </a:extLst>
              </p:cNvPr>
              <p:cNvSpPr/>
              <p:nvPr/>
            </p:nvSpPr>
            <p:spPr>
              <a:xfrm>
                <a:off x="6003505" y="2132865"/>
                <a:ext cx="107981" cy="29995"/>
              </a:xfrm>
              <a:custGeom>
                <a:avLst/>
                <a:gdLst>
                  <a:gd name="connsiteX0" fmla="*/ 94152 w 107980"/>
                  <a:gd name="connsiteY0" fmla="*/ 0 h 29994"/>
                  <a:gd name="connsiteX1" fmla="*/ 14997 w 107980"/>
                  <a:gd name="connsiteY1" fmla="*/ 0 h 29994"/>
                  <a:gd name="connsiteX2" fmla="*/ 0 w 107980"/>
                  <a:gd name="connsiteY2" fmla="*/ 14997 h 29994"/>
                  <a:gd name="connsiteX3" fmla="*/ 14997 w 107980"/>
                  <a:gd name="connsiteY3" fmla="*/ 29995 h 29994"/>
                  <a:gd name="connsiteX4" fmla="*/ 94152 w 107980"/>
                  <a:gd name="connsiteY4" fmla="*/ 29995 h 29994"/>
                  <a:gd name="connsiteX5" fmla="*/ 109149 w 107980"/>
                  <a:gd name="connsiteY5" fmla="*/ 14997 h 29994"/>
                  <a:gd name="connsiteX6" fmla="*/ 94152 w 107980"/>
                  <a:gd name="connsiteY6" fmla="*/ 0 h 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80" h="29994">
                    <a:moveTo>
                      <a:pt x="94152" y="0"/>
                    </a:moveTo>
                    <a:lnTo>
                      <a:pt x="14997" y="0"/>
                    </a:lnTo>
                    <a:cubicBezTo>
                      <a:pt x="6716" y="0"/>
                      <a:pt x="0" y="6716"/>
                      <a:pt x="0" y="14997"/>
                    </a:cubicBezTo>
                    <a:cubicBezTo>
                      <a:pt x="0" y="23279"/>
                      <a:pt x="6714" y="29995"/>
                      <a:pt x="14997" y="29995"/>
                    </a:cubicBezTo>
                    <a:lnTo>
                      <a:pt x="94152" y="29995"/>
                    </a:lnTo>
                    <a:cubicBezTo>
                      <a:pt x="102433" y="29995"/>
                      <a:pt x="109149" y="23279"/>
                      <a:pt x="109149" y="14997"/>
                    </a:cubicBezTo>
                    <a:cubicBezTo>
                      <a:pt x="109149" y="6716"/>
                      <a:pt x="102433" y="0"/>
                      <a:pt x="94152" y="0"/>
                    </a:cubicBezTo>
                    <a:close/>
                  </a:path>
                </a:pathLst>
              </a:custGeom>
              <a:grpFill/>
              <a:ln w="1488" cap="flat">
                <a:noFill/>
                <a:prstDash val="solid"/>
                <a:miter/>
              </a:ln>
            </p:spPr>
            <p:txBody>
              <a:bodyPr rtlCol="0" anchor="ctr"/>
              <a:lstStyle/>
              <a:p>
                <a:endParaRPr lang="en-US"/>
              </a:p>
            </p:txBody>
          </p:sp>
          <p:sp>
            <p:nvSpPr>
              <p:cNvPr id="152" name="Freeform 43">
                <a:extLst>
                  <a:ext uri="{FF2B5EF4-FFF2-40B4-BE49-F238E27FC236}">
                    <a16:creationId xmlns:a16="http://schemas.microsoft.com/office/drawing/2014/main" id="{67EA8EEE-AEB6-4E14-8842-B647C76A5B1C}"/>
                  </a:ext>
                </a:extLst>
              </p:cNvPr>
              <p:cNvSpPr/>
              <p:nvPr/>
            </p:nvSpPr>
            <p:spPr>
              <a:xfrm>
                <a:off x="6150942" y="2132865"/>
                <a:ext cx="29995" cy="29995"/>
              </a:xfrm>
              <a:custGeom>
                <a:avLst/>
                <a:gdLst>
                  <a:gd name="connsiteX0" fmla="*/ 25599 w 29994"/>
                  <a:gd name="connsiteY0" fmla="*/ 4394 h 29994"/>
                  <a:gd name="connsiteX1" fmla="*/ 14997 w 29994"/>
                  <a:gd name="connsiteY1" fmla="*/ 0 h 29994"/>
                  <a:gd name="connsiteX2" fmla="*/ 4394 w 29994"/>
                  <a:gd name="connsiteY2" fmla="*/ 4394 h 29994"/>
                  <a:gd name="connsiteX3" fmla="*/ 0 w 29994"/>
                  <a:gd name="connsiteY3" fmla="*/ 14997 h 29994"/>
                  <a:gd name="connsiteX4" fmla="*/ 4394 w 29994"/>
                  <a:gd name="connsiteY4" fmla="*/ 25599 h 29994"/>
                  <a:gd name="connsiteX5" fmla="*/ 14997 w 29994"/>
                  <a:gd name="connsiteY5" fmla="*/ 29995 h 29994"/>
                  <a:gd name="connsiteX6" fmla="*/ 25599 w 29994"/>
                  <a:gd name="connsiteY6" fmla="*/ 25599 h 29994"/>
                  <a:gd name="connsiteX7" fmla="*/ 29995 w 29994"/>
                  <a:gd name="connsiteY7" fmla="*/ 14997 h 29994"/>
                  <a:gd name="connsiteX8" fmla="*/ 25599 w 29994"/>
                  <a:gd name="connsiteY8" fmla="*/ 4394 h 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4" h="29994">
                    <a:moveTo>
                      <a:pt x="25599" y="4394"/>
                    </a:moveTo>
                    <a:cubicBezTo>
                      <a:pt x="22811" y="1605"/>
                      <a:pt x="18942" y="0"/>
                      <a:pt x="14997" y="0"/>
                    </a:cubicBezTo>
                    <a:cubicBezTo>
                      <a:pt x="11053" y="0"/>
                      <a:pt x="7184" y="1603"/>
                      <a:pt x="4394" y="4394"/>
                    </a:cubicBezTo>
                    <a:cubicBezTo>
                      <a:pt x="1605" y="7184"/>
                      <a:pt x="0" y="11053"/>
                      <a:pt x="0" y="14997"/>
                    </a:cubicBezTo>
                    <a:cubicBezTo>
                      <a:pt x="0" y="18942"/>
                      <a:pt x="1603" y="22811"/>
                      <a:pt x="4394" y="25599"/>
                    </a:cubicBezTo>
                    <a:cubicBezTo>
                      <a:pt x="7184" y="28388"/>
                      <a:pt x="11038" y="29995"/>
                      <a:pt x="14997" y="29995"/>
                    </a:cubicBezTo>
                    <a:cubicBezTo>
                      <a:pt x="18942" y="29995"/>
                      <a:pt x="22811" y="28390"/>
                      <a:pt x="25599" y="25599"/>
                    </a:cubicBezTo>
                    <a:cubicBezTo>
                      <a:pt x="28388" y="22811"/>
                      <a:pt x="29995" y="18942"/>
                      <a:pt x="29995" y="14997"/>
                    </a:cubicBezTo>
                    <a:cubicBezTo>
                      <a:pt x="29995" y="11053"/>
                      <a:pt x="28390" y="7184"/>
                      <a:pt x="25599" y="4394"/>
                    </a:cubicBezTo>
                    <a:close/>
                  </a:path>
                </a:pathLst>
              </a:custGeom>
              <a:grpFill/>
              <a:ln w="1488" cap="flat">
                <a:noFill/>
                <a:prstDash val="solid"/>
                <a:miter/>
              </a:ln>
            </p:spPr>
            <p:txBody>
              <a:bodyPr rtlCol="0" anchor="ctr"/>
              <a:lstStyle/>
              <a:p>
                <a:endParaRPr lang="en-US"/>
              </a:p>
            </p:txBody>
          </p:sp>
          <p:sp>
            <p:nvSpPr>
              <p:cNvPr id="153" name="Freeform 44">
                <a:extLst>
                  <a:ext uri="{FF2B5EF4-FFF2-40B4-BE49-F238E27FC236}">
                    <a16:creationId xmlns:a16="http://schemas.microsoft.com/office/drawing/2014/main" id="{6599D20E-C19F-4AF5-8210-81139C36BB5F}"/>
                  </a:ext>
                </a:extLst>
              </p:cNvPr>
              <p:cNvSpPr/>
              <p:nvPr/>
            </p:nvSpPr>
            <p:spPr>
              <a:xfrm>
                <a:off x="6003505" y="1988891"/>
                <a:ext cx="212962" cy="29995"/>
              </a:xfrm>
              <a:custGeom>
                <a:avLst/>
                <a:gdLst>
                  <a:gd name="connsiteX0" fmla="*/ 198195 w 212961"/>
                  <a:gd name="connsiteY0" fmla="*/ 0 h 29994"/>
                  <a:gd name="connsiteX1" fmla="*/ 14997 w 212961"/>
                  <a:gd name="connsiteY1" fmla="*/ 0 h 29994"/>
                  <a:gd name="connsiteX2" fmla="*/ 0 w 212961"/>
                  <a:gd name="connsiteY2" fmla="*/ 14997 h 29994"/>
                  <a:gd name="connsiteX3" fmla="*/ 14997 w 212961"/>
                  <a:gd name="connsiteY3" fmla="*/ 29995 h 29994"/>
                  <a:gd name="connsiteX4" fmla="*/ 198195 w 212961"/>
                  <a:gd name="connsiteY4" fmla="*/ 29995 h 29994"/>
                  <a:gd name="connsiteX5" fmla="*/ 213193 w 212961"/>
                  <a:gd name="connsiteY5" fmla="*/ 14997 h 29994"/>
                  <a:gd name="connsiteX6" fmla="*/ 198195 w 212961"/>
                  <a:gd name="connsiteY6" fmla="*/ 0 h 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61" h="29994">
                    <a:moveTo>
                      <a:pt x="198195" y="0"/>
                    </a:moveTo>
                    <a:lnTo>
                      <a:pt x="14997" y="0"/>
                    </a:lnTo>
                    <a:cubicBezTo>
                      <a:pt x="6716" y="0"/>
                      <a:pt x="0" y="6716"/>
                      <a:pt x="0" y="14997"/>
                    </a:cubicBezTo>
                    <a:cubicBezTo>
                      <a:pt x="0" y="23279"/>
                      <a:pt x="6714" y="29995"/>
                      <a:pt x="14997" y="29995"/>
                    </a:cubicBezTo>
                    <a:lnTo>
                      <a:pt x="198195" y="29995"/>
                    </a:lnTo>
                    <a:cubicBezTo>
                      <a:pt x="206477" y="29995"/>
                      <a:pt x="213193" y="23279"/>
                      <a:pt x="213193" y="14997"/>
                    </a:cubicBezTo>
                    <a:cubicBezTo>
                      <a:pt x="213193" y="6716"/>
                      <a:pt x="206477" y="0"/>
                      <a:pt x="198195" y="0"/>
                    </a:cubicBezTo>
                    <a:close/>
                  </a:path>
                </a:pathLst>
              </a:custGeom>
              <a:grpFill/>
              <a:ln w="1488" cap="flat">
                <a:noFill/>
                <a:prstDash val="solid"/>
                <a:miter/>
              </a:ln>
            </p:spPr>
            <p:txBody>
              <a:bodyPr rtlCol="0" anchor="ctr"/>
              <a:lstStyle/>
              <a:p>
                <a:endParaRPr lang="en-US"/>
              </a:p>
            </p:txBody>
          </p:sp>
          <p:sp>
            <p:nvSpPr>
              <p:cNvPr id="154" name="Freeform 45">
                <a:extLst>
                  <a:ext uri="{FF2B5EF4-FFF2-40B4-BE49-F238E27FC236}">
                    <a16:creationId xmlns:a16="http://schemas.microsoft.com/office/drawing/2014/main" id="{A2437D61-05EA-49F7-8868-C9490358C90B}"/>
                  </a:ext>
                </a:extLst>
              </p:cNvPr>
              <p:cNvSpPr/>
              <p:nvPr/>
            </p:nvSpPr>
            <p:spPr>
              <a:xfrm>
                <a:off x="6003505" y="2060878"/>
                <a:ext cx="212962" cy="29995"/>
              </a:xfrm>
              <a:custGeom>
                <a:avLst/>
                <a:gdLst>
                  <a:gd name="connsiteX0" fmla="*/ 198195 w 212961"/>
                  <a:gd name="connsiteY0" fmla="*/ 0 h 29994"/>
                  <a:gd name="connsiteX1" fmla="*/ 14997 w 212961"/>
                  <a:gd name="connsiteY1" fmla="*/ 0 h 29994"/>
                  <a:gd name="connsiteX2" fmla="*/ 0 w 212961"/>
                  <a:gd name="connsiteY2" fmla="*/ 14997 h 29994"/>
                  <a:gd name="connsiteX3" fmla="*/ 14997 w 212961"/>
                  <a:gd name="connsiteY3" fmla="*/ 29995 h 29994"/>
                  <a:gd name="connsiteX4" fmla="*/ 198195 w 212961"/>
                  <a:gd name="connsiteY4" fmla="*/ 29995 h 29994"/>
                  <a:gd name="connsiteX5" fmla="*/ 213193 w 212961"/>
                  <a:gd name="connsiteY5" fmla="*/ 14997 h 29994"/>
                  <a:gd name="connsiteX6" fmla="*/ 198195 w 212961"/>
                  <a:gd name="connsiteY6" fmla="*/ 0 h 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61" h="29994">
                    <a:moveTo>
                      <a:pt x="198195" y="0"/>
                    </a:moveTo>
                    <a:lnTo>
                      <a:pt x="14997" y="0"/>
                    </a:lnTo>
                    <a:cubicBezTo>
                      <a:pt x="6716" y="0"/>
                      <a:pt x="0" y="6716"/>
                      <a:pt x="0" y="14997"/>
                    </a:cubicBezTo>
                    <a:cubicBezTo>
                      <a:pt x="0" y="23279"/>
                      <a:pt x="6714" y="29995"/>
                      <a:pt x="14997" y="29995"/>
                    </a:cubicBezTo>
                    <a:lnTo>
                      <a:pt x="198195" y="29995"/>
                    </a:lnTo>
                    <a:cubicBezTo>
                      <a:pt x="206477" y="29995"/>
                      <a:pt x="213193" y="23279"/>
                      <a:pt x="213193" y="14997"/>
                    </a:cubicBezTo>
                    <a:cubicBezTo>
                      <a:pt x="213193" y="6716"/>
                      <a:pt x="206477" y="0"/>
                      <a:pt x="198195" y="0"/>
                    </a:cubicBezTo>
                    <a:close/>
                  </a:path>
                </a:pathLst>
              </a:custGeom>
              <a:grpFill/>
              <a:ln w="1488" cap="flat">
                <a:noFill/>
                <a:prstDash val="solid"/>
                <a:miter/>
              </a:ln>
            </p:spPr>
            <p:txBody>
              <a:bodyPr rtlCol="0" anchor="ctr"/>
              <a:lstStyle/>
              <a:p>
                <a:endParaRPr lang="en-US"/>
              </a:p>
            </p:txBody>
          </p:sp>
        </p:grpSp>
      </p:grpSp>
      <p:sp>
        <p:nvSpPr>
          <p:cNvPr id="18" name="Rectangle 17">
            <a:extLst>
              <a:ext uri="{FF2B5EF4-FFF2-40B4-BE49-F238E27FC236}">
                <a16:creationId xmlns:a16="http://schemas.microsoft.com/office/drawing/2014/main" id="{989A0C6C-0890-4364-A8D0-CC77082ADB46}"/>
              </a:ext>
            </a:extLst>
          </p:cNvPr>
          <p:cNvSpPr/>
          <p:nvPr/>
        </p:nvSpPr>
        <p:spPr>
          <a:xfrm>
            <a:off x="533400" y="331607"/>
            <a:ext cx="5112297" cy="523220"/>
          </a:xfrm>
          <a:prstGeom prst="rect">
            <a:avLst/>
          </a:prstGeom>
        </p:spPr>
        <p:txBody>
          <a:bodyPr wrap="none">
            <a:spAutoFit/>
          </a:bodyPr>
          <a:lstStyle/>
          <a:p>
            <a:pPr lvl="0">
              <a:defRPr/>
            </a:pPr>
            <a:r>
              <a:rPr lang="en-US" sz="2800" dirty="0">
                <a:solidFill>
                  <a:schemeClr val="accent1">
                    <a:lumMod val="40000"/>
                    <a:lumOff val="60000"/>
                  </a:schemeClr>
                </a:solidFill>
                <a:latin typeface="HelveticaNeueLT Std Blk" panose="020B0904020202020204" pitchFamily="34" charset="0"/>
              </a:rPr>
              <a:t>CDC Guidance for Schools</a:t>
            </a:r>
            <a:endParaRPr lang="en-US" sz="2800" b="1" spc="-50" dirty="0">
              <a:solidFill>
                <a:schemeClr val="accent1">
                  <a:lumMod val="40000"/>
                  <a:lumOff val="60000"/>
                </a:schemeClr>
              </a:solidFill>
              <a:latin typeface="HelveticaNeueLT Std Med" panose="020B0604020202020204" pitchFamily="34" charset="0"/>
            </a:endParaRPr>
          </a:p>
        </p:txBody>
      </p:sp>
      <p:sp>
        <p:nvSpPr>
          <p:cNvPr id="163" name="TextBox 162">
            <a:extLst>
              <a:ext uri="{FF2B5EF4-FFF2-40B4-BE49-F238E27FC236}">
                <a16:creationId xmlns:a16="http://schemas.microsoft.com/office/drawing/2014/main" id="{13A484F5-1F6E-4D94-9848-C27BE974FFB8}"/>
              </a:ext>
            </a:extLst>
          </p:cNvPr>
          <p:cNvSpPr txBox="1"/>
          <p:nvPr/>
        </p:nvSpPr>
        <p:spPr>
          <a:xfrm>
            <a:off x="143143" y="9530091"/>
            <a:ext cx="1343660" cy="261609"/>
          </a:xfrm>
          <a:prstGeom prst="rect">
            <a:avLst/>
          </a:prstGeom>
          <a:noFill/>
        </p:spPr>
        <p:txBody>
          <a:bodyPr wrap="square" rtlCol="0">
            <a:spAutoFit/>
          </a:bodyPr>
          <a:lstStyle/>
          <a:p>
            <a:r>
              <a:rPr lang="en-US" sz="1050" dirty="0"/>
              <a:t>Accessed:  2/29/20</a:t>
            </a:r>
          </a:p>
        </p:txBody>
      </p:sp>
    </p:spTree>
    <p:extLst>
      <p:ext uri="{BB962C8B-B14F-4D97-AF65-F5344CB8AC3E}">
        <p14:creationId xmlns:p14="http://schemas.microsoft.com/office/powerpoint/2010/main" val="85046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2" name="TextBox 1">
            <a:extLst>
              <a:ext uri="{FF2B5EF4-FFF2-40B4-BE49-F238E27FC236}">
                <a16:creationId xmlns:a16="http://schemas.microsoft.com/office/drawing/2014/main" id="{30D13B47-8154-4810-8C8B-F6D6787D3E4F}"/>
              </a:ext>
            </a:extLst>
          </p:cNvPr>
          <p:cNvSpPr txBox="1"/>
          <p:nvPr/>
        </p:nvSpPr>
        <p:spPr>
          <a:xfrm>
            <a:off x="2819400" y="-1914750"/>
            <a:ext cx="14447520" cy="1333500"/>
          </a:xfrm>
          <a:prstGeom prst="rect">
            <a:avLst/>
          </a:prstGeom>
          <a:noFill/>
        </p:spPr>
        <p:txBody>
          <a:bodyPr wrap="square" lIns="0" tIns="0" rIns="0" bIns="0" rtlCol="0" anchor="ctr" anchorCtr="0">
            <a:noAutofit/>
          </a:bodyPr>
          <a:lstStyle/>
          <a:p>
            <a:r>
              <a:rPr lang="en-US" sz="4800" dirty="0">
                <a:solidFill>
                  <a:srgbClr val="F58025"/>
                </a:solidFill>
                <a:latin typeface="HelveticaNeueLT Std Blk" panose="020B0904020202020204" pitchFamily="34" charset="0"/>
              </a:rPr>
              <a:t>COVID-19:</a:t>
            </a:r>
            <a:r>
              <a:rPr lang="en-US" sz="4800" spc="-50" dirty="0">
                <a:solidFill>
                  <a:schemeClr val="bg1"/>
                </a:solidFill>
                <a:latin typeface="HelveticaNeueLT Std Med" panose="020B0604020202020204" pitchFamily="34" charset="0"/>
              </a:rPr>
              <a:t> </a:t>
            </a:r>
            <a:r>
              <a:rPr lang="en-US" sz="4800" spc="-50" dirty="0">
                <a:solidFill>
                  <a:schemeClr val="bg1"/>
                </a:solidFill>
                <a:latin typeface="HelveticaNeueLT Std Blk" panose="020B0904020202020204" pitchFamily="34" charset="0"/>
              </a:rPr>
              <a:t>SCHOOL GUIDANCE</a:t>
            </a:r>
          </a:p>
        </p:txBody>
      </p:sp>
      <p:sp>
        <p:nvSpPr>
          <p:cNvPr id="11" name="TextBox 10">
            <a:extLst>
              <a:ext uri="{FF2B5EF4-FFF2-40B4-BE49-F238E27FC236}">
                <a16:creationId xmlns:a16="http://schemas.microsoft.com/office/drawing/2014/main" id="{7D439BE3-EDCA-4A0B-AE51-9B156474233A}"/>
              </a:ext>
            </a:extLst>
          </p:cNvPr>
          <p:cNvSpPr txBox="1"/>
          <p:nvPr/>
        </p:nvSpPr>
        <p:spPr>
          <a:xfrm>
            <a:off x="1828800" y="9017518"/>
            <a:ext cx="8762999" cy="261610"/>
          </a:xfrm>
          <a:prstGeom prst="rect">
            <a:avLst/>
          </a:prstGeom>
          <a:noFill/>
        </p:spPr>
        <p:txBody>
          <a:bodyPr wrap="square" rtlCol="0">
            <a:spAutoFit/>
          </a:bodyPr>
          <a:lstStyle/>
          <a:p>
            <a:r>
              <a:rPr lang="en-US" sz="1100" dirty="0">
                <a:hlinkClick r:id="rId3"/>
              </a:rPr>
              <a:t>https://www.cdc.gov/coronavirus/2019-ncov/specific-groups/guidance-for-schools.html</a:t>
            </a:r>
            <a:endParaRPr lang="en-US" sz="1100" dirty="0"/>
          </a:p>
        </p:txBody>
      </p:sp>
      <p:sp>
        <p:nvSpPr>
          <p:cNvPr id="12" name="TextBox 11">
            <a:extLst>
              <a:ext uri="{FF2B5EF4-FFF2-40B4-BE49-F238E27FC236}">
                <a16:creationId xmlns:a16="http://schemas.microsoft.com/office/drawing/2014/main" id="{503B30EC-CFAE-4C21-BEB0-F7FF8AEF184B}"/>
              </a:ext>
            </a:extLst>
          </p:cNvPr>
          <p:cNvSpPr txBox="1"/>
          <p:nvPr/>
        </p:nvSpPr>
        <p:spPr>
          <a:xfrm>
            <a:off x="533400" y="9017518"/>
            <a:ext cx="1343660" cy="261609"/>
          </a:xfrm>
          <a:prstGeom prst="rect">
            <a:avLst/>
          </a:prstGeom>
          <a:noFill/>
        </p:spPr>
        <p:txBody>
          <a:bodyPr wrap="square" rtlCol="0">
            <a:spAutoFit/>
          </a:bodyPr>
          <a:lstStyle/>
          <a:p>
            <a:r>
              <a:rPr lang="en-US" sz="1050" dirty="0"/>
              <a:t>Accessed:  3/2/20</a:t>
            </a:r>
          </a:p>
        </p:txBody>
      </p:sp>
      <p:sp>
        <p:nvSpPr>
          <p:cNvPr id="4" name="Rectangle 3">
            <a:extLst>
              <a:ext uri="{FF2B5EF4-FFF2-40B4-BE49-F238E27FC236}">
                <a16:creationId xmlns:a16="http://schemas.microsoft.com/office/drawing/2014/main" id="{181F8DCD-5D24-48BB-A75A-7AFACAF2631E}"/>
              </a:ext>
            </a:extLst>
          </p:cNvPr>
          <p:cNvSpPr/>
          <p:nvPr/>
        </p:nvSpPr>
        <p:spPr>
          <a:xfrm>
            <a:off x="1076498" y="3209541"/>
            <a:ext cx="16135004" cy="5570756"/>
          </a:xfrm>
          <a:prstGeom prst="rect">
            <a:avLst/>
          </a:prstGeom>
        </p:spPr>
        <p:txBody>
          <a:bodyPr wrap="square">
            <a:spAutoFit/>
          </a:bodyPr>
          <a:lstStyle/>
          <a:p>
            <a:r>
              <a:rPr lang="en-US" sz="3600" b="1" dirty="0">
                <a:latin typeface="Helvetica LT Std Black" panose="020B0904030502020204" pitchFamily="34" charset="0"/>
              </a:rPr>
              <a:t>In consultation with DCHD, determine if, when, and for how long childcare programs or schools </a:t>
            </a:r>
            <a:r>
              <a:rPr lang="en-US" sz="3600" b="1" u="sng" dirty="0">
                <a:latin typeface="Helvetica LT Std Black" panose="020B0904030502020204" pitchFamily="34" charset="0"/>
              </a:rPr>
              <a:t>may need to be dismissed</a:t>
            </a:r>
            <a:r>
              <a:rPr lang="en-US" sz="3600" b="1" dirty="0">
                <a:latin typeface="Helvetica LT Std Black" panose="020B0904030502020204" pitchFamily="34" charset="0"/>
              </a:rPr>
              <a:t>.</a:t>
            </a:r>
          </a:p>
          <a:p>
            <a:endParaRPr lang="en-US" sz="3600" dirty="0">
              <a:latin typeface="Helvetica LT Std Black" panose="020B0904030502020204" pitchFamily="34" charset="0"/>
            </a:endParaRPr>
          </a:p>
          <a:p>
            <a:pPr marL="1257300" lvl="2" indent="-342900">
              <a:buFont typeface="Wingdings" panose="05000000000000000000" pitchFamily="2" charset="2"/>
              <a:buChar char="§"/>
            </a:pPr>
            <a:r>
              <a:rPr lang="en-US" sz="2400" dirty="0">
                <a:latin typeface="HelveticaNeueLT Std" panose="020B0604020202020204" pitchFamily="34" charset="0"/>
              </a:rPr>
              <a:t>Temporarily dismissing childcare programs and K-12 schools is a strategy to stop or slow the further spread of COVID-19 in communities. </a:t>
            </a:r>
          </a:p>
          <a:p>
            <a:pPr lvl="2">
              <a:lnSpc>
                <a:spcPts val="1200"/>
              </a:lnSpc>
            </a:pPr>
            <a:endParaRPr lang="en-US" sz="2400" dirty="0">
              <a:latin typeface="HelveticaNeueLT Std" panose="020B0604020202020204" pitchFamily="34" charset="0"/>
            </a:endParaRPr>
          </a:p>
          <a:p>
            <a:pPr marL="1257300" lvl="2" indent="-342900">
              <a:buFont typeface="Wingdings" panose="05000000000000000000" pitchFamily="2" charset="2"/>
              <a:buChar char="§"/>
            </a:pPr>
            <a:r>
              <a:rPr lang="en-US" sz="2400" dirty="0">
                <a:latin typeface="HelveticaNeueLT Std" panose="020B0604020202020204" pitchFamily="34" charset="0"/>
              </a:rPr>
              <a:t>During school dismissals, childcare programs and schools may stay open for staff members (unless ill) while students stay home.</a:t>
            </a:r>
          </a:p>
          <a:p>
            <a:pPr lvl="2">
              <a:lnSpc>
                <a:spcPts val="1200"/>
              </a:lnSpc>
            </a:pPr>
            <a:r>
              <a:rPr lang="en-US" sz="2400" dirty="0">
                <a:latin typeface="HelveticaNeueLT Std" panose="020B0604020202020204" pitchFamily="34" charset="0"/>
              </a:rPr>
              <a:t> </a:t>
            </a:r>
          </a:p>
          <a:p>
            <a:pPr marL="1257300" lvl="2" indent="-342900">
              <a:buFont typeface="Wingdings" panose="05000000000000000000" pitchFamily="2" charset="2"/>
              <a:buChar char="§"/>
            </a:pPr>
            <a:r>
              <a:rPr lang="en-US" sz="2400" dirty="0">
                <a:latin typeface="HelveticaNeueLT Std" panose="020B0604020202020204" pitchFamily="34" charset="0"/>
              </a:rPr>
              <a:t>Keeping facilities open </a:t>
            </a:r>
          </a:p>
          <a:p>
            <a:pPr lvl="3">
              <a:tabLst>
                <a:tab pos="1716088" algn="l"/>
              </a:tabLst>
            </a:pPr>
            <a:r>
              <a:rPr lang="en-US" sz="2400" dirty="0">
                <a:latin typeface="HelveticaNeueLT Std" panose="020B0604020202020204" pitchFamily="34" charset="0"/>
              </a:rPr>
              <a:t>a) allows teachers to develop and deliver lessons and materials remotely, thus maintaining continuity of 	teaching and learning; and</a:t>
            </a:r>
          </a:p>
          <a:p>
            <a:pPr lvl="3">
              <a:tabLst>
                <a:tab pos="1716088" algn="l"/>
              </a:tabLst>
            </a:pPr>
            <a:r>
              <a:rPr lang="en-US" sz="2400" dirty="0">
                <a:latin typeface="HelveticaNeueLT Std" panose="020B0604020202020204" pitchFamily="34" charset="0"/>
              </a:rPr>
              <a:t>b) allows other staff members to continue to provide services and help with additional response efforts.</a:t>
            </a:r>
          </a:p>
          <a:p>
            <a:endParaRPr lang="en-US" sz="3600" dirty="0">
              <a:solidFill>
                <a:srgbClr val="000000"/>
              </a:solidFill>
              <a:latin typeface="Helvetica LT Std Black" panose="020B0904030502020204" pitchFamily="34" charset="0"/>
            </a:endParaRPr>
          </a:p>
        </p:txBody>
      </p:sp>
      <p:sp>
        <p:nvSpPr>
          <p:cNvPr id="8" name="Rectangle 7">
            <a:extLst>
              <a:ext uri="{FF2B5EF4-FFF2-40B4-BE49-F238E27FC236}">
                <a16:creationId xmlns:a16="http://schemas.microsoft.com/office/drawing/2014/main" id="{2AAC1FA9-9452-4240-8A1C-5AA8CB0FA69A}"/>
              </a:ext>
            </a:extLst>
          </p:cNvPr>
          <p:cNvSpPr/>
          <p:nvPr/>
        </p:nvSpPr>
        <p:spPr>
          <a:xfrm>
            <a:off x="533400" y="774357"/>
            <a:ext cx="11506200" cy="1323439"/>
          </a:xfrm>
          <a:prstGeom prst="rect">
            <a:avLst/>
          </a:prstGeom>
        </p:spPr>
        <p:txBody>
          <a:bodyPr wrap="square">
            <a:spAutoFit/>
          </a:bodyPr>
          <a:lstStyle/>
          <a:p>
            <a:r>
              <a:rPr lang="en-US" sz="4000" b="1" u="sng" dirty="0">
                <a:solidFill>
                  <a:schemeClr val="bg1"/>
                </a:solidFill>
                <a:latin typeface="HelveticaNeueLT Std" panose="020B0604020202020204" pitchFamily="34" charset="0"/>
              </a:rPr>
              <a:t>SCHOOLS WITH</a:t>
            </a:r>
            <a:r>
              <a:rPr lang="en-US" sz="4000" b="1" dirty="0">
                <a:solidFill>
                  <a:schemeClr val="bg1"/>
                </a:solidFill>
                <a:latin typeface="HelveticaNeueLT Std" panose="020B0604020202020204" pitchFamily="34" charset="0"/>
              </a:rPr>
              <a:t> identified cases of COVID-19 </a:t>
            </a:r>
            <a:r>
              <a:rPr lang="en-US" sz="4000" dirty="0">
                <a:solidFill>
                  <a:schemeClr val="bg1"/>
                </a:solidFill>
                <a:latin typeface="HelveticaNeueLT Std" panose="020B0604020202020204" pitchFamily="34" charset="0"/>
              </a:rPr>
              <a:t>in their community</a:t>
            </a:r>
          </a:p>
        </p:txBody>
      </p:sp>
      <p:sp>
        <p:nvSpPr>
          <p:cNvPr id="10" name="Rectangle 9">
            <a:extLst>
              <a:ext uri="{FF2B5EF4-FFF2-40B4-BE49-F238E27FC236}">
                <a16:creationId xmlns:a16="http://schemas.microsoft.com/office/drawing/2014/main" id="{7312E65E-104D-44BC-8890-D5A447CFBF15}"/>
              </a:ext>
            </a:extLst>
          </p:cNvPr>
          <p:cNvSpPr/>
          <p:nvPr/>
        </p:nvSpPr>
        <p:spPr>
          <a:xfrm>
            <a:off x="533400" y="331607"/>
            <a:ext cx="5112297" cy="523220"/>
          </a:xfrm>
          <a:prstGeom prst="rect">
            <a:avLst/>
          </a:prstGeom>
        </p:spPr>
        <p:txBody>
          <a:bodyPr wrap="none">
            <a:spAutoFit/>
          </a:bodyPr>
          <a:lstStyle/>
          <a:p>
            <a:pPr lvl="0">
              <a:defRPr/>
            </a:pPr>
            <a:r>
              <a:rPr lang="en-US" sz="2800" dirty="0">
                <a:solidFill>
                  <a:schemeClr val="accent1">
                    <a:lumMod val="40000"/>
                    <a:lumOff val="60000"/>
                  </a:schemeClr>
                </a:solidFill>
                <a:latin typeface="HelveticaNeueLT Std Blk" panose="020B0904020202020204" pitchFamily="34" charset="0"/>
              </a:rPr>
              <a:t>CDC Guidance for Schools</a:t>
            </a:r>
            <a:endParaRPr lang="en-US" sz="2800" b="1" spc="-50" dirty="0">
              <a:solidFill>
                <a:schemeClr val="accent1">
                  <a:lumMod val="40000"/>
                  <a:lumOff val="60000"/>
                </a:schemeClr>
              </a:solidFill>
              <a:latin typeface="HelveticaNeueLT Std Med" panose="020B0604020202020204" pitchFamily="34" charset="0"/>
            </a:endParaRPr>
          </a:p>
        </p:txBody>
      </p:sp>
    </p:spTree>
    <p:extLst>
      <p:ext uri="{BB962C8B-B14F-4D97-AF65-F5344CB8AC3E}">
        <p14:creationId xmlns:p14="http://schemas.microsoft.com/office/powerpoint/2010/main" val="2373369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D0CC-9A61-40D2-8735-D0DA92C6EF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1" name="TextBox 10">
            <a:extLst>
              <a:ext uri="{FF2B5EF4-FFF2-40B4-BE49-F238E27FC236}">
                <a16:creationId xmlns:a16="http://schemas.microsoft.com/office/drawing/2014/main" id="{7D439BE3-EDCA-4A0B-AE51-9B156474233A}"/>
              </a:ext>
            </a:extLst>
          </p:cNvPr>
          <p:cNvSpPr txBox="1"/>
          <p:nvPr/>
        </p:nvSpPr>
        <p:spPr>
          <a:xfrm>
            <a:off x="1828800" y="9017518"/>
            <a:ext cx="8762999" cy="261610"/>
          </a:xfrm>
          <a:prstGeom prst="rect">
            <a:avLst/>
          </a:prstGeom>
          <a:noFill/>
        </p:spPr>
        <p:txBody>
          <a:bodyPr wrap="square" rtlCol="0">
            <a:spAutoFit/>
          </a:bodyPr>
          <a:lstStyle/>
          <a:p>
            <a:r>
              <a:rPr lang="en-US" sz="1100" dirty="0">
                <a:hlinkClick r:id="rId3"/>
              </a:rPr>
              <a:t>https://www.cdc.gov/coronavirus/2019-ncov/specific-groups/guidance-for-schools.html</a:t>
            </a:r>
            <a:endParaRPr lang="en-US" sz="1100" dirty="0"/>
          </a:p>
        </p:txBody>
      </p:sp>
      <p:sp>
        <p:nvSpPr>
          <p:cNvPr id="12" name="TextBox 11">
            <a:extLst>
              <a:ext uri="{FF2B5EF4-FFF2-40B4-BE49-F238E27FC236}">
                <a16:creationId xmlns:a16="http://schemas.microsoft.com/office/drawing/2014/main" id="{503B30EC-CFAE-4C21-BEB0-F7FF8AEF184B}"/>
              </a:ext>
            </a:extLst>
          </p:cNvPr>
          <p:cNvSpPr txBox="1"/>
          <p:nvPr/>
        </p:nvSpPr>
        <p:spPr>
          <a:xfrm>
            <a:off x="533400" y="9017518"/>
            <a:ext cx="1343660" cy="261609"/>
          </a:xfrm>
          <a:prstGeom prst="rect">
            <a:avLst/>
          </a:prstGeom>
          <a:noFill/>
        </p:spPr>
        <p:txBody>
          <a:bodyPr wrap="square" rtlCol="0">
            <a:spAutoFit/>
          </a:bodyPr>
          <a:lstStyle/>
          <a:p>
            <a:r>
              <a:rPr lang="en-US" sz="1050" dirty="0"/>
              <a:t>Accessed:  2/29/20</a:t>
            </a:r>
          </a:p>
        </p:txBody>
      </p:sp>
      <p:sp>
        <p:nvSpPr>
          <p:cNvPr id="4" name="Rectangle 3">
            <a:extLst>
              <a:ext uri="{FF2B5EF4-FFF2-40B4-BE49-F238E27FC236}">
                <a16:creationId xmlns:a16="http://schemas.microsoft.com/office/drawing/2014/main" id="{181F8DCD-5D24-48BB-A75A-7AFACAF2631E}"/>
              </a:ext>
            </a:extLst>
          </p:cNvPr>
          <p:cNvSpPr/>
          <p:nvPr/>
        </p:nvSpPr>
        <p:spPr>
          <a:xfrm>
            <a:off x="533399" y="2518001"/>
            <a:ext cx="8381999" cy="1323439"/>
          </a:xfrm>
          <a:prstGeom prst="rect">
            <a:avLst/>
          </a:prstGeom>
        </p:spPr>
        <p:txBody>
          <a:bodyPr wrap="square">
            <a:spAutoFit/>
          </a:bodyPr>
          <a:lstStyle/>
          <a:p>
            <a:r>
              <a:rPr lang="en-US" sz="4000" b="1" dirty="0">
                <a:latin typeface="HelveticaNeueLT Std" panose="020B0604020202020204" pitchFamily="34" charset="0"/>
              </a:rPr>
              <a:t>Step 1:</a:t>
            </a:r>
          </a:p>
          <a:p>
            <a:r>
              <a:rPr lang="en-US" sz="4000" b="1" dirty="0">
                <a:latin typeface="HelveticaNeueLT Std" panose="020B0604020202020204" pitchFamily="34" charset="0"/>
              </a:rPr>
              <a:t>Talk with the Health Department </a:t>
            </a:r>
            <a:endParaRPr lang="en-US" sz="4000" b="1" dirty="0">
              <a:solidFill>
                <a:srgbClr val="000000"/>
              </a:solidFill>
              <a:latin typeface="HelveticaNeueLT Std" panose="020B0604020202020204" pitchFamily="34" charset="0"/>
            </a:endParaRPr>
          </a:p>
        </p:txBody>
      </p:sp>
      <p:sp>
        <p:nvSpPr>
          <p:cNvPr id="5" name="Rectangle 4">
            <a:extLst>
              <a:ext uri="{FF2B5EF4-FFF2-40B4-BE49-F238E27FC236}">
                <a16:creationId xmlns:a16="http://schemas.microsoft.com/office/drawing/2014/main" id="{3240698A-8FFE-43B1-9EE7-EF82AD8FF53D}"/>
              </a:ext>
            </a:extLst>
          </p:cNvPr>
          <p:cNvSpPr/>
          <p:nvPr/>
        </p:nvSpPr>
        <p:spPr>
          <a:xfrm>
            <a:off x="533400" y="774357"/>
            <a:ext cx="11506200" cy="1323439"/>
          </a:xfrm>
          <a:prstGeom prst="rect">
            <a:avLst/>
          </a:prstGeom>
        </p:spPr>
        <p:txBody>
          <a:bodyPr wrap="square">
            <a:spAutoFit/>
          </a:bodyPr>
          <a:lstStyle/>
          <a:p>
            <a:r>
              <a:rPr lang="en-US" sz="4000" b="1" u="sng" dirty="0">
                <a:solidFill>
                  <a:schemeClr val="bg1"/>
                </a:solidFill>
                <a:latin typeface="HelveticaNeueLT Std" panose="020B0604020202020204" pitchFamily="34" charset="0"/>
              </a:rPr>
              <a:t>SCHOOLS WITH</a:t>
            </a:r>
            <a:r>
              <a:rPr lang="en-US" sz="4000" b="1" dirty="0">
                <a:solidFill>
                  <a:schemeClr val="bg1"/>
                </a:solidFill>
                <a:latin typeface="HelveticaNeueLT Std" panose="020B0604020202020204" pitchFamily="34" charset="0"/>
              </a:rPr>
              <a:t> identified cases of COVID-19 </a:t>
            </a:r>
            <a:r>
              <a:rPr lang="en-US" sz="4000" dirty="0">
                <a:solidFill>
                  <a:schemeClr val="bg1"/>
                </a:solidFill>
                <a:latin typeface="HelveticaNeueLT Std" panose="020B0604020202020204" pitchFamily="34" charset="0"/>
              </a:rPr>
              <a:t>in their community</a:t>
            </a:r>
          </a:p>
        </p:txBody>
      </p:sp>
      <p:sp>
        <p:nvSpPr>
          <p:cNvPr id="27" name="Rectangle 26">
            <a:extLst>
              <a:ext uri="{FF2B5EF4-FFF2-40B4-BE49-F238E27FC236}">
                <a16:creationId xmlns:a16="http://schemas.microsoft.com/office/drawing/2014/main" id="{26CAC774-172D-40C3-8570-EF7EC553E8BF}"/>
              </a:ext>
            </a:extLst>
          </p:cNvPr>
          <p:cNvSpPr/>
          <p:nvPr/>
        </p:nvSpPr>
        <p:spPr>
          <a:xfrm>
            <a:off x="589210" y="3945628"/>
            <a:ext cx="8021390" cy="1815882"/>
          </a:xfrm>
          <a:prstGeom prst="rect">
            <a:avLst/>
          </a:prstGeom>
        </p:spPr>
        <p:txBody>
          <a:bodyPr wrap="square">
            <a:spAutoFit/>
          </a:bodyPr>
          <a:lstStyle/>
          <a:p>
            <a:r>
              <a:rPr lang="en-US" sz="2800" dirty="0">
                <a:solidFill>
                  <a:srgbClr val="000000"/>
                </a:solidFill>
                <a:latin typeface="HelveticaNeueLT Std" panose="020B0604020202020204" pitchFamily="34" charset="0"/>
              </a:rPr>
              <a:t>Childcare and school administrators should </a:t>
            </a:r>
            <a:r>
              <a:rPr lang="en-US" sz="2800" b="1" dirty="0">
                <a:solidFill>
                  <a:srgbClr val="000000"/>
                </a:solidFill>
                <a:latin typeface="HelveticaNeueLT Std" panose="020B0604020202020204" pitchFamily="34" charset="0"/>
              </a:rPr>
              <a:t>work in close collaboration and coordination with DCHD officials to make dismissal and large event cancellation decisions. </a:t>
            </a:r>
          </a:p>
        </p:txBody>
      </p:sp>
      <p:sp>
        <p:nvSpPr>
          <p:cNvPr id="8" name="Rectangle 7">
            <a:extLst>
              <a:ext uri="{FF2B5EF4-FFF2-40B4-BE49-F238E27FC236}">
                <a16:creationId xmlns:a16="http://schemas.microsoft.com/office/drawing/2014/main" id="{E984BF05-4C6C-4EAE-8DD2-98EDF7BE902F}"/>
              </a:ext>
            </a:extLst>
          </p:cNvPr>
          <p:cNvSpPr/>
          <p:nvPr/>
        </p:nvSpPr>
        <p:spPr>
          <a:xfrm>
            <a:off x="533400" y="6030905"/>
            <a:ext cx="8077200" cy="2677656"/>
          </a:xfrm>
          <a:prstGeom prst="rect">
            <a:avLst/>
          </a:prstGeom>
          <a:noFill/>
        </p:spPr>
        <p:txBody>
          <a:bodyPr wrap="square">
            <a:spAutoFit/>
          </a:bodyPr>
          <a:lstStyle/>
          <a:p>
            <a:r>
              <a:rPr lang="en-US" sz="2800" dirty="0">
                <a:solidFill>
                  <a:srgbClr val="000000"/>
                </a:solidFill>
                <a:latin typeface="HelveticaNeueLT Std" panose="020B0604020202020204" pitchFamily="34" charset="0"/>
              </a:rPr>
              <a:t>Schools are not expected to make decisions about dismissal or canceling events on their own. </a:t>
            </a:r>
          </a:p>
          <a:p>
            <a:endParaRPr lang="en-US" sz="2800" dirty="0">
              <a:solidFill>
                <a:srgbClr val="000000"/>
              </a:solidFill>
              <a:latin typeface="HelveticaNeueLT Std" panose="020B0604020202020204" pitchFamily="34" charset="0"/>
            </a:endParaRPr>
          </a:p>
          <a:p>
            <a:r>
              <a:rPr lang="en-US" sz="2800" dirty="0">
                <a:solidFill>
                  <a:srgbClr val="000000"/>
                </a:solidFill>
                <a:latin typeface="HelveticaNeueLT Std" panose="020B0604020202020204" pitchFamily="34" charset="0"/>
              </a:rPr>
              <a:t>Schools can seek specific guidance from local health officials to determine </a:t>
            </a:r>
            <a:r>
              <a:rPr lang="en-US" sz="2800" b="1" u="sng" dirty="0">
                <a:solidFill>
                  <a:srgbClr val="000000"/>
                </a:solidFill>
                <a:latin typeface="HelveticaNeueLT Std" panose="020B0604020202020204" pitchFamily="34" charset="0"/>
              </a:rPr>
              <a:t>if, when, and for how long </a:t>
            </a:r>
            <a:r>
              <a:rPr lang="en-US" sz="2800" dirty="0">
                <a:solidFill>
                  <a:srgbClr val="000000"/>
                </a:solidFill>
                <a:latin typeface="HelveticaNeueLT Std" panose="020B0604020202020204" pitchFamily="34" charset="0"/>
              </a:rPr>
              <a:t>to take these steps.</a:t>
            </a:r>
            <a:endParaRPr lang="en-US" sz="2800" dirty="0">
              <a:latin typeface="HelveticaNeueLT Std" panose="020B0604020202020204" pitchFamily="34" charset="0"/>
            </a:endParaRPr>
          </a:p>
        </p:txBody>
      </p:sp>
      <p:sp>
        <p:nvSpPr>
          <p:cNvPr id="14" name="Rectangle 13">
            <a:extLst>
              <a:ext uri="{FF2B5EF4-FFF2-40B4-BE49-F238E27FC236}">
                <a16:creationId xmlns:a16="http://schemas.microsoft.com/office/drawing/2014/main" id="{B124767C-2EF5-40BC-A8F4-DDF17D3F84ED}"/>
              </a:ext>
            </a:extLst>
          </p:cNvPr>
          <p:cNvSpPr/>
          <p:nvPr/>
        </p:nvSpPr>
        <p:spPr>
          <a:xfrm>
            <a:off x="533400" y="331607"/>
            <a:ext cx="5112297" cy="523220"/>
          </a:xfrm>
          <a:prstGeom prst="rect">
            <a:avLst/>
          </a:prstGeom>
        </p:spPr>
        <p:txBody>
          <a:bodyPr wrap="none">
            <a:spAutoFit/>
          </a:bodyPr>
          <a:lstStyle/>
          <a:p>
            <a:pPr lvl="0">
              <a:defRPr/>
            </a:pPr>
            <a:r>
              <a:rPr lang="en-US" sz="2800" dirty="0">
                <a:solidFill>
                  <a:schemeClr val="accent1">
                    <a:lumMod val="40000"/>
                    <a:lumOff val="60000"/>
                  </a:schemeClr>
                </a:solidFill>
                <a:latin typeface="HelveticaNeueLT Std Blk" panose="020B0904020202020204" pitchFamily="34" charset="0"/>
              </a:rPr>
              <a:t>CDC Guidance for Schools</a:t>
            </a:r>
            <a:endParaRPr lang="en-US" sz="2800" b="1" spc="-50" dirty="0">
              <a:solidFill>
                <a:schemeClr val="accent1">
                  <a:lumMod val="40000"/>
                  <a:lumOff val="60000"/>
                </a:schemeClr>
              </a:solidFill>
              <a:latin typeface="HelveticaNeueLT Std Med" panose="020B0604020202020204" pitchFamily="34" charset="0"/>
            </a:endParaRPr>
          </a:p>
        </p:txBody>
      </p:sp>
      <p:sp>
        <p:nvSpPr>
          <p:cNvPr id="3" name="Rectangle 2">
            <a:extLst>
              <a:ext uri="{FF2B5EF4-FFF2-40B4-BE49-F238E27FC236}">
                <a16:creationId xmlns:a16="http://schemas.microsoft.com/office/drawing/2014/main" id="{7AE73C54-7BC9-4B49-9E8E-823748B3F946}"/>
              </a:ext>
            </a:extLst>
          </p:cNvPr>
          <p:cNvSpPr/>
          <p:nvPr/>
        </p:nvSpPr>
        <p:spPr>
          <a:xfrm>
            <a:off x="9334508" y="2857500"/>
            <a:ext cx="8534394" cy="6555641"/>
          </a:xfrm>
          <a:prstGeom prst="rect">
            <a:avLst/>
          </a:prstGeom>
        </p:spPr>
        <p:txBody>
          <a:bodyPr wrap="square">
            <a:spAutoFit/>
          </a:bodyPr>
          <a:lstStyle/>
          <a:p>
            <a:r>
              <a:rPr lang="en-US" sz="2800" b="1" dirty="0">
                <a:solidFill>
                  <a:srgbClr val="000000"/>
                </a:solidFill>
                <a:latin typeface="HelveticaNeueLT Std" panose="020B0604020202020204" pitchFamily="34" charset="0"/>
              </a:rPr>
              <a:t>If an ill student or staff member attended school prior to being confirmed as a COVID-19 case:</a:t>
            </a:r>
          </a:p>
          <a:p>
            <a:endParaRPr lang="en-US" sz="2800" b="1" dirty="0">
              <a:solidFill>
                <a:srgbClr val="000000"/>
              </a:solidFill>
              <a:latin typeface="HelveticaNeueLT Std" panose="020B0604020202020204" pitchFamily="34" charset="0"/>
            </a:endParaRPr>
          </a:p>
          <a:p>
            <a:pPr>
              <a:buFont typeface="Arial" panose="020B0604020202020204" pitchFamily="34" charset="0"/>
              <a:buChar char="•"/>
              <a:tabLst>
                <a:tab pos="290513" algn="l"/>
              </a:tabLst>
            </a:pPr>
            <a:r>
              <a:rPr lang="en-US" sz="2400" dirty="0">
                <a:solidFill>
                  <a:srgbClr val="000000"/>
                </a:solidFill>
                <a:latin typeface="HelveticaNeueLT Std" panose="020B0604020202020204" pitchFamily="34" charset="0"/>
              </a:rPr>
              <a:t> 	Local health officials </a:t>
            </a:r>
            <a:r>
              <a:rPr lang="en-US" sz="2400" b="1" dirty="0">
                <a:solidFill>
                  <a:srgbClr val="000000"/>
                </a:solidFill>
                <a:latin typeface="HelveticaNeueLT Std" panose="020B0604020202020204" pitchFamily="34" charset="0"/>
              </a:rPr>
              <a:t>may recommend temporary school 	dismissals</a:t>
            </a:r>
            <a:r>
              <a:rPr lang="en-US" sz="2400" dirty="0">
                <a:solidFill>
                  <a:srgbClr val="000000"/>
                </a:solidFill>
                <a:latin typeface="HelveticaNeueLT Std" panose="020B0604020202020204" pitchFamily="34" charset="0"/>
              </a:rPr>
              <a:t> if a student or staff member attended school 	prior to being confirmed as a COVID-19 case. </a:t>
            </a:r>
          </a:p>
          <a:p>
            <a:pPr>
              <a:buFont typeface="Arial" panose="020B0604020202020204" pitchFamily="34" charset="0"/>
              <a:buChar char="•"/>
              <a:tabLst>
                <a:tab pos="290513" algn="l"/>
              </a:tabLst>
            </a:pPr>
            <a:endParaRPr lang="en-US" sz="2400" dirty="0">
              <a:solidFill>
                <a:srgbClr val="000000"/>
              </a:solidFill>
              <a:latin typeface="HelveticaNeueLT Std" panose="020B0604020202020204" pitchFamily="34" charset="0"/>
            </a:endParaRPr>
          </a:p>
          <a:p>
            <a:pPr>
              <a:buFont typeface="Arial" panose="020B0604020202020204" pitchFamily="34" charset="0"/>
              <a:buChar char="•"/>
              <a:tabLst>
                <a:tab pos="290513" algn="l"/>
              </a:tabLst>
            </a:pPr>
            <a:r>
              <a:rPr lang="en-US" sz="2400" dirty="0">
                <a:solidFill>
                  <a:srgbClr val="000000"/>
                </a:solidFill>
                <a:latin typeface="HelveticaNeueLT Std" panose="020B0604020202020204" pitchFamily="34" charset="0"/>
              </a:rPr>
              <a:t> 	Schools should </a:t>
            </a:r>
            <a:r>
              <a:rPr lang="en-US" sz="2400" b="1" dirty="0">
                <a:solidFill>
                  <a:srgbClr val="000000"/>
                </a:solidFill>
                <a:latin typeface="HelveticaNeueLT Std" panose="020B0604020202020204" pitchFamily="34" charset="0"/>
              </a:rPr>
              <a:t>work with the health department </a:t>
            </a:r>
            <a:r>
              <a:rPr lang="en-US" sz="2400" dirty="0">
                <a:solidFill>
                  <a:srgbClr val="000000"/>
                </a:solidFill>
                <a:latin typeface="HelveticaNeueLT Std" panose="020B0604020202020204" pitchFamily="34" charset="0"/>
              </a:rPr>
              <a:t>and 	other relevant leadership </a:t>
            </a:r>
            <a:r>
              <a:rPr lang="en-US" sz="2400" b="1" dirty="0">
                <a:solidFill>
                  <a:srgbClr val="000000"/>
                </a:solidFill>
                <a:latin typeface="HelveticaNeueLT Std" panose="020B0604020202020204" pitchFamily="34" charset="0"/>
              </a:rPr>
              <a:t>to communicate </a:t>
            </a:r>
            <a:r>
              <a:rPr lang="en-US" sz="2400" dirty="0">
                <a:solidFill>
                  <a:srgbClr val="000000"/>
                </a:solidFill>
                <a:latin typeface="HelveticaNeueLT Std" panose="020B0604020202020204" pitchFamily="34" charset="0"/>
              </a:rPr>
              <a:t>the possible 	COVID-19 exposure. </a:t>
            </a:r>
          </a:p>
          <a:p>
            <a:pPr>
              <a:buFont typeface="Arial" panose="020B0604020202020204" pitchFamily="34" charset="0"/>
              <a:buChar char="•"/>
              <a:tabLst>
                <a:tab pos="290513" algn="l"/>
              </a:tabLst>
            </a:pPr>
            <a:endParaRPr lang="en-US" sz="2400" dirty="0">
              <a:solidFill>
                <a:srgbClr val="000000"/>
              </a:solidFill>
              <a:latin typeface="HelveticaNeueLT Std" panose="020B0604020202020204" pitchFamily="34" charset="0"/>
            </a:endParaRPr>
          </a:p>
          <a:p>
            <a:pPr>
              <a:buFont typeface="Arial" panose="020B0604020202020204" pitchFamily="34" charset="0"/>
              <a:buChar char="•"/>
              <a:tabLst>
                <a:tab pos="290513" algn="l"/>
              </a:tabLst>
            </a:pPr>
            <a:r>
              <a:rPr lang="en-US" sz="2400" dirty="0">
                <a:solidFill>
                  <a:srgbClr val="000000"/>
                </a:solidFill>
                <a:latin typeface="HelveticaNeueLT Std" panose="020B0604020202020204" pitchFamily="34" charset="0"/>
              </a:rPr>
              <a:t> 	If a student or staff member has been identified with 	COVID-19, school and program administrators should 	seek guidance from the health department to determine 	when students and staff should return to schools and 	what additional steps are needed for the school 	community.</a:t>
            </a:r>
            <a:endParaRPr lang="en-US" sz="2400" dirty="0">
              <a:latin typeface="HelveticaNeueLT Std" panose="020B0604020202020204" pitchFamily="34" charset="0"/>
            </a:endParaRPr>
          </a:p>
        </p:txBody>
      </p:sp>
      <p:cxnSp>
        <p:nvCxnSpPr>
          <p:cNvPr id="10" name="Straight Connector 9">
            <a:extLst>
              <a:ext uri="{FF2B5EF4-FFF2-40B4-BE49-F238E27FC236}">
                <a16:creationId xmlns:a16="http://schemas.microsoft.com/office/drawing/2014/main" id="{276398E2-D107-404E-8DC2-498B525CDCDF}"/>
              </a:ext>
            </a:extLst>
          </p:cNvPr>
          <p:cNvCxnSpPr/>
          <p:nvPr/>
        </p:nvCxnSpPr>
        <p:spPr>
          <a:xfrm>
            <a:off x="9067800" y="2857500"/>
            <a:ext cx="0" cy="60198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42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C39E8-30FF-48C0-8775-E2274319BB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2" name="Rectangle 1">
            <a:extLst>
              <a:ext uri="{FF2B5EF4-FFF2-40B4-BE49-F238E27FC236}">
                <a16:creationId xmlns:a16="http://schemas.microsoft.com/office/drawing/2014/main" id="{31CA355A-59DB-4094-89C9-92CEA5DA4101}"/>
              </a:ext>
            </a:extLst>
          </p:cNvPr>
          <p:cNvSpPr/>
          <p:nvPr/>
        </p:nvSpPr>
        <p:spPr>
          <a:xfrm>
            <a:off x="514351" y="3851711"/>
            <a:ext cx="7772400" cy="5632311"/>
          </a:xfrm>
          <a:prstGeom prst="rect">
            <a:avLst/>
          </a:prstGeom>
        </p:spPr>
        <p:txBody>
          <a:bodyPr wrap="square">
            <a:spAutoFit/>
          </a:bodyPr>
          <a:lstStyle/>
          <a:p>
            <a:pPr>
              <a:tabLst>
                <a:tab pos="290513" algn="l"/>
                <a:tab pos="568325" algn="l"/>
              </a:tabLst>
            </a:pPr>
            <a:r>
              <a:rPr lang="en-US" sz="2400" b="1" dirty="0">
                <a:solidFill>
                  <a:srgbClr val="000000"/>
                </a:solidFill>
                <a:latin typeface="HelveticaNeueLT Std" panose="020B0604020202020204" pitchFamily="34" charset="0"/>
              </a:rPr>
              <a:t>Temporarily cancel extracurricular group activities and large events.</a:t>
            </a:r>
            <a:endParaRPr lang="en-US" sz="2400" dirty="0">
              <a:solidFill>
                <a:srgbClr val="000000"/>
              </a:solidFill>
              <a:latin typeface="HelveticaNeueLT Std" panose="020B0604020202020204" pitchFamily="34" charset="0"/>
            </a:endParaRPr>
          </a:p>
          <a:p>
            <a:pPr lvl="1" indent="-457200">
              <a:buFont typeface="Arial" panose="020B0604020202020204" pitchFamily="34" charset="0"/>
              <a:buChar char="•"/>
              <a:tabLst>
                <a:tab pos="290513" algn="l"/>
                <a:tab pos="568325" algn="l"/>
              </a:tabLst>
            </a:pPr>
            <a:r>
              <a:rPr lang="en-US" sz="2400" dirty="0">
                <a:solidFill>
                  <a:srgbClr val="000000"/>
                </a:solidFill>
                <a:latin typeface="HelveticaNeueLT Std" panose="020B0604020202020204" pitchFamily="34" charset="0"/>
              </a:rPr>
              <a:t>Cancel or postpone events such as after-school assemblies and pep rallies, field trips, and sporting events.</a:t>
            </a:r>
          </a:p>
          <a:p>
            <a:pPr>
              <a:tabLst>
                <a:tab pos="290513" algn="l"/>
                <a:tab pos="568325" algn="l"/>
              </a:tabLst>
            </a:pPr>
            <a:r>
              <a:rPr lang="en-US" sz="2400" b="1" dirty="0">
                <a:solidFill>
                  <a:srgbClr val="000000"/>
                </a:solidFill>
                <a:latin typeface="HelveticaNeueLT Std" panose="020B0604020202020204" pitchFamily="34" charset="0"/>
              </a:rPr>
              <a:t>Discourage students and staff from gathering or socializing anywhere.</a:t>
            </a:r>
            <a:endParaRPr lang="en-US" sz="2400" dirty="0">
              <a:solidFill>
                <a:srgbClr val="000000"/>
              </a:solidFill>
              <a:latin typeface="HelveticaNeueLT Std" panose="020B0604020202020204" pitchFamily="34" charset="0"/>
            </a:endParaRPr>
          </a:p>
          <a:p>
            <a:pPr marL="342900" lvl="1" indent="-342900">
              <a:buFont typeface="Arial" panose="020B0604020202020204" pitchFamily="34" charset="0"/>
              <a:buChar char="•"/>
              <a:tabLst>
                <a:tab pos="290513" algn="l"/>
                <a:tab pos="568325" algn="l"/>
              </a:tabLst>
            </a:pPr>
            <a:r>
              <a:rPr lang="en-US" sz="2400" dirty="0">
                <a:solidFill>
                  <a:srgbClr val="000000"/>
                </a:solidFill>
                <a:latin typeface="HelveticaNeueLT Std" panose="020B0604020202020204" pitchFamily="34" charset="0"/>
              </a:rPr>
              <a:t>Discourage gatherings at places like a friend’s house, a favorite restaurant, or the local shopping mall.</a:t>
            </a:r>
          </a:p>
          <a:p>
            <a:r>
              <a:rPr lang="en-US" sz="2400" b="1" dirty="0">
                <a:solidFill>
                  <a:srgbClr val="000000"/>
                </a:solidFill>
                <a:latin typeface="HelveticaNeueLT Std" panose="020B0604020202020204" pitchFamily="34" charset="0"/>
              </a:rPr>
              <a:t>Ensure continuity of education</a:t>
            </a:r>
          </a:p>
          <a:p>
            <a:pPr marL="342900" indent="-342900">
              <a:buFont typeface="Arial" panose="020B0604020202020204" pitchFamily="34" charset="0"/>
              <a:buChar char="•"/>
            </a:pPr>
            <a:r>
              <a:rPr lang="en-US" sz="2400" dirty="0">
                <a:solidFill>
                  <a:srgbClr val="000000"/>
                </a:solidFill>
                <a:latin typeface="HelveticaNeueLT Std" panose="020B0604020202020204" pitchFamily="34" charset="0"/>
              </a:rPr>
              <a:t>Review continuity plans, including plans for the continuity of teaching and learning. Implement </a:t>
            </a:r>
            <a:br>
              <a:rPr lang="en-US" sz="2400" dirty="0">
                <a:solidFill>
                  <a:srgbClr val="000000"/>
                </a:solidFill>
                <a:latin typeface="HelveticaNeueLT Std" panose="020B0604020202020204" pitchFamily="34" charset="0"/>
              </a:rPr>
            </a:br>
            <a:r>
              <a:rPr lang="en-US" sz="2400" dirty="0">
                <a:solidFill>
                  <a:srgbClr val="000000"/>
                </a:solidFill>
                <a:latin typeface="HelveticaNeueLT Std" panose="020B0604020202020204" pitchFamily="34" charset="0"/>
              </a:rPr>
              <a:t>e-learning plans, including digital and distance learning options as feasible and appropriate.</a:t>
            </a:r>
          </a:p>
          <a:p>
            <a:pPr marL="0" lvl="1">
              <a:tabLst>
                <a:tab pos="290513" algn="l"/>
                <a:tab pos="568325" algn="l"/>
              </a:tabLst>
            </a:pPr>
            <a:endParaRPr lang="en-US" sz="2400" dirty="0">
              <a:solidFill>
                <a:srgbClr val="000000"/>
              </a:solidFill>
              <a:latin typeface="HelveticaNeueLT Std" panose="020B0604020202020204" pitchFamily="34" charset="0"/>
            </a:endParaRPr>
          </a:p>
        </p:txBody>
      </p:sp>
      <p:sp>
        <p:nvSpPr>
          <p:cNvPr id="8" name="Rectangle 7">
            <a:extLst>
              <a:ext uri="{FF2B5EF4-FFF2-40B4-BE49-F238E27FC236}">
                <a16:creationId xmlns:a16="http://schemas.microsoft.com/office/drawing/2014/main" id="{6DEE7467-DCF1-4F57-B999-C12E7C2F661E}"/>
              </a:ext>
            </a:extLst>
          </p:cNvPr>
          <p:cNvSpPr/>
          <p:nvPr/>
        </p:nvSpPr>
        <p:spPr>
          <a:xfrm>
            <a:off x="533400" y="774357"/>
            <a:ext cx="11506200" cy="1323439"/>
          </a:xfrm>
          <a:prstGeom prst="rect">
            <a:avLst/>
          </a:prstGeom>
        </p:spPr>
        <p:txBody>
          <a:bodyPr wrap="square">
            <a:spAutoFit/>
          </a:bodyPr>
          <a:lstStyle/>
          <a:p>
            <a:r>
              <a:rPr lang="en-US" sz="4000" b="1" u="sng" dirty="0">
                <a:solidFill>
                  <a:schemeClr val="bg1"/>
                </a:solidFill>
                <a:latin typeface="HelveticaNeueLT Std" panose="020B0604020202020204" pitchFamily="34" charset="0"/>
              </a:rPr>
              <a:t>SCHOOLS WITH</a:t>
            </a:r>
            <a:r>
              <a:rPr lang="en-US" sz="4000" b="1" dirty="0">
                <a:solidFill>
                  <a:schemeClr val="bg1"/>
                </a:solidFill>
                <a:latin typeface="HelveticaNeueLT Std" panose="020B0604020202020204" pitchFamily="34" charset="0"/>
              </a:rPr>
              <a:t> identified cases of COVID-19 </a:t>
            </a:r>
            <a:r>
              <a:rPr lang="en-US" sz="4000" dirty="0">
                <a:solidFill>
                  <a:schemeClr val="bg1"/>
                </a:solidFill>
                <a:latin typeface="HelveticaNeueLT Std" panose="020B0604020202020204" pitchFamily="34" charset="0"/>
              </a:rPr>
              <a:t>in their community</a:t>
            </a:r>
          </a:p>
        </p:txBody>
      </p:sp>
      <p:sp>
        <p:nvSpPr>
          <p:cNvPr id="9" name="Rectangle 8">
            <a:extLst>
              <a:ext uri="{FF2B5EF4-FFF2-40B4-BE49-F238E27FC236}">
                <a16:creationId xmlns:a16="http://schemas.microsoft.com/office/drawing/2014/main" id="{2C9836B7-48E0-45B2-8CDF-32DEB11E2B44}"/>
              </a:ext>
            </a:extLst>
          </p:cNvPr>
          <p:cNvSpPr/>
          <p:nvPr/>
        </p:nvSpPr>
        <p:spPr>
          <a:xfrm>
            <a:off x="533400" y="331607"/>
            <a:ext cx="5112297" cy="523220"/>
          </a:xfrm>
          <a:prstGeom prst="rect">
            <a:avLst/>
          </a:prstGeom>
        </p:spPr>
        <p:txBody>
          <a:bodyPr wrap="none">
            <a:spAutoFit/>
          </a:bodyPr>
          <a:lstStyle/>
          <a:p>
            <a:pPr lvl="0">
              <a:defRPr/>
            </a:pPr>
            <a:r>
              <a:rPr lang="en-US" sz="2800" dirty="0">
                <a:solidFill>
                  <a:schemeClr val="accent1">
                    <a:lumMod val="40000"/>
                    <a:lumOff val="60000"/>
                  </a:schemeClr>
                </a:solidFill>
                <a:latin typeface="HelveticaNeueLT Std Blk" panose="020B0904020202020204" pitchFamily="34" charset="0"/>
              </a:rPr>
              <a:t>CDC Guidance for Schools</a:t>
            </a:r>
            <a:endParaRPr lang="en-US" sz="2800" b="1" spc="-50" dirty="0">
              <a:solidFill>
                <a:schemeClr val="accent1">
                  <a:lumMod val="40000"/>
                  <a:lumOff val="60000"/>
                </a:schemeClr>
              </a:solidFill>
              <a:latin typeface="HelveticaNeueLT Std Med" panose="020B0604020202020204" pitchFamily="34" charset="0"/>
            </a:endParaRPr>
          </a:p>
        </p:txBody>
      </p:sp>
      <p:sp>
        <p:nvSpPr>
          <p:cNvPr id="4" name="Rectangle 3">
            <a:extLst>
              <a:ext uri="{FF2B5EF4-FFF2-40B4-BE49-F238E27FC236}">
                <a16:creationId xmlns:a16="http://schemas.microsoft.com/office/drawing/2014/main" id="{79245C3E-DDC8-48F1-9B92-AB6BF55C8868}"/>
              </a:ext>
            </a:extLst>
          </p:cNvPr>
          <p:cNvSpPr/>
          <p:nvPr/>
        </p:nvSpPr>
        <p:spPr>
          <a:xfrm>
            <a:off x="8745682" y="3860401"/>
            <a:ext cx="9144000" cy="4431983"/>
          </a:xfrm>
          <a:prstGeom prst="rect">
            <a:avLst/>
          </a:prstGeom>
        </p:spPr>
        <p:txBody>
          <a:bodyPr>
            <a:spAutoFit/>
          </a:bodyPr>
          <a:lstStyle/>
          <a:p>
            <a:r>
              <a:rPr lang="en-US" sz="2400" b="1" dirty="0">
                <a:solidFill>
                  <a:srgbClr val="000000"/>
                </a:solidFill>
                <a:latin typeface="HelveticaNeueLT Std" panose="020B0604020202020204" pitchFamily="34" charset="0"/>
              </a:rPr>
              <a:t>Ensure continuity of meal programs.</a:t>
            </a:r>
          </a:p>
          <a:p>
            <a:pPr marL="285750" indent="-285750">
              <a:buFont typeface="Arial" panose="020B0604020202020204" pitchFamily="34" charset="0"/>
              <a:buChar char="•"/>
            </a:pPr>
            <a:r>
              <a:rPr lang="en-US" sz="2400" dirty="0">
                <a:solidFill>
                  <a:srgbClr val="000000"/>
                </a:solidFill>
                <a:latin typeface="HelveticaNeueLT Std" panose="020B0604020202020204" pitchFamily="34" charset="0"/>
              </a:rPr>
              <a:t>Consider ways to distribute food to students.</a:t>
            </a:r>
          </a:p>
          <a:p>
            <a:pPr marL="285750" indent="-285750">
              <a:buFont typeface="Arial" panose="020B0604020202020204" pitchFamily="34" charset="0"/>
              <a:buChar char="•"/>
            </a:pPr>
            <a:r>
              <a:rPr lang="en-US" sz="2400" dirty="0">
                <a:solidFill>
                  <a:srgbClr val="000000"/>
                </a:solidFill>
                <a:latin typeface="HelveticaNeueLT Std" panose="020B0604020202020204" pitchFamily="34" charset="0"/>
              </a:rPr>
              <a:t>If there is community spread of COVID-19, design strategies to avoid distribution in settings where people might gather in a group or crowd. Consider options such as “grab-and-go” bagged lunches or meal delivery.</a:t>
            </a:r>
          </a:p>
          <a:p>
            <a:endParaRPr lang="en-US" dirty="0">
              <a:solidFill>
                <a:srgbClr val="000000"/>
              </a:solidFill>
              <a:latin typeface="HelveticaNeueLT Std" panose="020B0604020202020204" pitchFamily="34" charset="0"/>
            </a:endParaRPr>
          </a:p>
          <a:p>
            <a:r>
              <a:rPr lang="en-US" sz="2400" b="1" dirty="0">
                <a:solidFill>
                  <a:srgbClr val="000000"/>
                </a:solidFill>
                <a:latin typeface="HelveticaNeueLT Std" panose="020B0604020202020204" pitchFamily="34" charset="0"/>
              </a:rPr>
              <a:t>Consider alternatives for providing essential medical and social services for students.</a:t>
            </a:r>
          </a:p>
          <a:p>
            <a:pPr marL="342900" indent="-342900">
              <a:buFont typeface="Arial" panose="020B0604020202020204" pitchFamily="34" charset="0"/>
              <a:buChar char="•"/>
            </a:pPr>
            <a:r>
              <a:rPr lang="en-US" sz="2400" dirty="0">
                <a:solidFill>
                  <a:srgbClr val="000000"/>
                </a:solidFill>
                <a:latin typeface="HelveticaNeueLT Std" panose="020B0604020202020204" pitchFamily="34" charset="0"/>
              </a:rPr>
              <a:t>Continue providing necessary services for children with special healthcare needs, o</a:t>
            </a:r>
            <a:r>
              <a:rPr lang="en-US" sz="2400" dirty="0">
                <a:latin typeface="HelveticaNeueLT Std" panose="020B0604020202020204" pitchFamily="34" charset="0"/>
              </a:rPr>
              <a:t>r work with the state </a:t>
            </a:r>
            <a:r>
              <a:rPr lang="en-US" sz="2400" i="1" dirty="0">
                <a:latin typeface="HelveticaNeueLT Std" panose="020B0604020202020204" pitchFamily="34" charset="0"/>
              </a:rPr>
              <a:t>Title V Children and Youth with Special Health Care Needs (CYSHCN) Program</a:t>
            </a:r>
            <a:r>
              <a:rPr lang="en-US" sz="2400" dirty="0">
                <a:latin typeface="HelveticaNeueLT Std" panose="020B0604020202020204" pitchFamily="34" charset="0"/>
              </a:rPr>
              <a:t>.</a:t>
            </a:r>
            <a:endParaRPr lang="en-US" sz="2400" dirty="0">
              <a:solidFill>
                <a:srgbClr val="000000"/>
              </a:solidFill>
              <a:latin typeface="HelveticaNeueLT Std" panose="020B0604020202020204" pitchFamily="34" charset="0"/>
            </a:endParaRPr>
          </a:p>
        </p:txBody>
      </p:sp>
      <p:sp>
        <p:nvSpPr>
          <p:cNvPr id="10" name="Rectangle 9">
            <a:extLst>
              <a:ext uri="{FF2B5EF4-FFF2-40B4-BE49-F238E27FC236}">
                <a16:creationId xmlns:a16="http://schemas.microsoft.com/office/drawing/2014/main" id="{D60D5D36-EFE9-4B85-BC71-95A5C35B7040}"/>
              </a:ext>
            </a:extLst>
          </p:cNvPr>
          <p:cNvSpPr/>
          <p:nvPr/>
        </p:nvSpPr>
        <p:spPr>
          <a:xfrm>
            <a:off x="514351" y="2848542"/>
            <a:ext cx="13235354" cy="584775"/>
          </a:xfrm>
          <a:prstGeom prst="rect">
            <a:avLst/>
          </a:prstGeom>
        </p:spPr>
        <p:txBody>
          <a:bodyPr wrap="none">
            <a:spAutoFit/>
          </a:bodyPr>
          <a:lstStyle/>
          <a:p>
            <a:r>
              <a:rPr lang="en-US" sz="3200" b="1" dirty="0">
                <a:solidFill>
                  <a:srgbClr val="000000"/>
                </a:solidFill>
                <a:latin typeface="HelveticaNeueLT Std" panose="020B0604020202020204" pitchFamily="34" charset="0"/>
              </a:rPr>
              <a:t>If schools are dismissed, schools can consider the following steps:</a:t>
            </a:r>
          </a:p>
        </p:txBody>
      </p:sp>
    </p:spTree>
    <p:extLst>
      <p:ext uri="{BB962C8B-B14F-4D97-AF65-F5344CB8AC3E}">
        <p14:creationId xmlns:p14="http://schemas.microsoft.com/office/powerpoint/2010/main" val="351385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A3FC0B-82F9-47BE-9719-8D42331594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pic>
        <p:nvPicPr>
          <p:cNvPr id="5" name="Picture 4">
            <a:extLst>
              <a:ext uri="{FF2B5EF4-FFF2-40B4-BE49-F238E27FC236}">
                <a16:creationId xmlns:a16="http://schemas.microsoft.com/office/drawing/2014/main" id="{3F8BC810-794D-4322-B022-7B099F4C4195}"/>
              </a:ext>
            </a:extLst>
          </p:cNvPr>
          <p:cNvPicPr>
            <a:picLocks noChangeAspect="1"/>
          </p:cNvPicPr>
          <p:nvPr/>
        </p:nvPicPr>
        <p:blipFill>
          <a:blip r:embed="rId3"/>
          <a:stretch>
            <a:fillRect/>
          </a:stretch>
        </p:blipFill>
        <p:spPr>
          <a:xfrm>
            <a:off x="533399" y="571500"/>
            <a:ext cx="11434835" cy="8458200"/>
          </a:xfrm>
          <a:prstGeom prst="rect">
            <a:avLst/>
          </a:prstGeom>
        </p:spPr>
      </p:pic>
      <p:sp>
        <p:nvSpPr>
          <p:cNvPr id="17" name="Title 1">
            <a:extLst>
              <a:ext uri="{FF2B5EF4-FFF2-40B4-BE49-F238E27FC236}">
                <a16:creationId xmlns:a16="http://schemas.microsoft.com/office/drawing/2014/main" id="{671E5932-476C-4A0F-96B6-0C61BA833BE6}"/>
              </a:ext>
            </a:extLst>
          </p:cNvPr>
          <p:cNvSpPr>
            <a:spLocks noGrp="1"/>
          </p:cNvSpPr>
          <p:nvPr>
            <p:ph type="title"/>
          </p:nvPr>
        </p:nvSpPr>
        <p:spPr>
          <a:xfrm>
            <a:off x="12423016" y="3045389"/>
            <a:ext cx="5364886" cy="583149"/>
          </a:xfrm>
        </p:spPr>
        <p:txBody>
          <a:bodyPr/>
          <a:lstStyle/>
          <a:p>
            <a:pPr algn="ctr"/>
            <a:r>
              <a:rPr lang="en-US" sz="4000" dirty="0">
                <a:solidFill>
                  <a:srgbClr val="0065A4"/>
                </a:solidFill>
                <a:latin typeface="HelveticaNeueLT Std Blk" panose="020B0904020202020204" pitchFamily="34" charset="0"/>
              </a:rPr>
              <a:t>Data-Driven Action</a:t>
            </a:r>
          </a:p>
        </p:txBody>
      </p:sp>
      <p:sp>
        <p:nvSpPr>
          <p:cNvPr id="20" name="Rectangle 19">
            <a:extLst>
              <a:ext uri="{FF2B5EF4-FFF2-40B4-BE49-F238E27FC236}">
                <a16:creationId xmlns:a16="http://schemas.microsoft.com/office/drawing/2014/main" id="{0E5C6101-754D-4617-B438-922DEB9B872A}"/>
              </a:ext>
            </a:extLst>
          </p:cNvPr>
          <p:cNvSpPr/>
          <p:nvPr/>
        </p:nvSpPr>
        <p:spPr>
          <a:xfrm>
            <a:off x="11998086" y="5136626"/>
            <a:ext cx="6019800" cy="2062103"/>
          </a:xfrm>
          <a:prstGeom prst="rect">
            <a:avLst/>
          </a:prstGeom>
        </p:spPr>
        <p:txBody>
          <a:bodyPr wrap="square">
            <a:spAutoFit/>
          </a:bodyPr>
          <a:lstStyle/>
          <a:p>
            <a:pPr marL="457200" indent="-457200" algn="ctr">
              <a:buFont typeface="Wingdings" panose="05000000000000000000" pitchFamily="2" charset="2"/>
              <a:buChar char="ü"/>
            </a:pPr>
            <a:r>
              <a:rPr lang="en-US" sz="3200" dirty="0">
                <a:solidFill>
                  <a:srgbClr val="0065A4"/>
                </a:solidFill>
                <a:latin typeface="HelveticaNeueLT Std Cn" panose="020B0506030502030204" pitchFamily="34" charset="0"/>
              </a:rPr>
              <a:t>Participate in the </a:t>
            </a:r>
            <a:br>
              <a:rPr lang="en-US" sz="3200" dirty="0">
                <a:solidFill>
                  <a:srgbClr val="0065A4"/>
                </a:solidFill>
                <a:latin typeface="HelveticaNeueLT Std Cn" panose="020B0506030502030204" pitchFamily="34" charset="0"/>
              </a:rPr>
            </a:br>
            <a:r>
              <a:rPr lang="en-US" sz="3200" dirty="0">
                <a:solidFill>
                  <a:srgbClr val="0065A4"/>
                </a:solidFill>
                <a:latin typeface="HelveticaNeueLT Std Cn" panose="020B0506030502030204" pitchFamily="34" charset="0"/>
              </a:rPr>
              <a:t>DuPage County Health Department</a:t>
            </a:r>
          </a:p>
          <a:p>
            <a:pPr algn="ctr"/>
            <a:r>
              <a:rPr lang="en-US" sz="3200" dirty="0">
                <a:solidFill>
                  <a:srgbClr val="0065A4"/>
                </a:solidFill>
                <a:latin typeface="HelveticaNeueLT Std Blk" panose="020B0904020202020204" pitchFamily="34" charset="0"/>
              </a:rPr>
              <a:t>Absenteeism Reporting System</a:t>
            </a:r>
            <a:endParaRPr lang="id-ID" sz="3200" dirty="0">
              <a:solidFill>
                <a:srgbClr val="0065A4"/>
              </a:solidFill>
              <a:latin typeface="HelveticaNeueLT Std Blk" panose="020B0904020202020204" pitchFamily="34" charset="0"/>
            </a:endParaRPr>
          </a:p>
        </p:txBody>
      </p:sp>
      <p:sp>
        <p:nvSpPr>
          <p:cNvPr id="25" name="Rectangle 24">
            <a:extLst>
              <a:ext uri="{FF2B5EF4-FFF2-40B4-BE49-F238E27FC236}">
                <a16:creationId xmlns:a16="http://schemas.microsoft.com/office/drawing/2014/main" id="{FDBA4CB3-D90F-4D8B-9B5C-03DFDA7E5691}"/>
              </a:ext>
            </a:extLst>
          </p:cNvPr>
          <p:cNvSpPr/>
          <p:nvPr/>
        </p:nvSpPr>
        <p:spPr>
          <a:xfrm>
            <a:off x="12423016" y="3801457"/>
            <a:ext cx="5364887" cy="990015"/>
          </a:xfrm>
          <a:prstGeom prst="rect">
            <a:avLst/>
          </a:prstGeom>
        </p:spPr>
        <p:txBody>
          <a:bodyPr wrap="square">
            <a:spAutoFit/>
          </a:bodyPr>
          <a:lstStyle/>
          <a:p>
            <a:pPr marL="457200" indent="-457200" algn="ctr">
              <a:lnSpc>
                <a:spcPts val="3500"/>
              </a:lnSpc>
              <a:buFont typeface="Wingdings" panose="05000000000000000000" pitchFamily="2" charset="2"/>
              <a:buChar char="ü"/>
            </a:pPr>
            <a:r>
              <a:rPr lang="en-US" sz="3200" b="1" dirty="0">
                <a:solidFill>
                  <a:schemeClr val="accent2"/>
                </a:solidFill>
                <a:latin typeface="HelveticaNeueLT Std" panose="020B0604020202020204" pitchFamily="34" charset="0"/>
              </a:rPr>
              <a:t>Keep Schools Safe, Open and Operational.</a:t>
            </a:r>
            <a:endParaRPr lang="id-ID" sz="3200" b="1" dirty="0">
              <a:solidFill>
                <a:schemeClr val="accent2"/>
              </a:solidFill>
              <a:latin typeface="HelveticaNeueLT Std" panose="020B0604020202020204" pitchFamily="34" charset="0"/>
            </a:endParaRPr>
          </a:p>
        </p:txBody>
      </p:sp>
      <p:sp>
        <p:nvSpPr>
          <p:cNvPr id="26" name="Rectangle 25">
            <a:extLst>
              <a:ext uri="{FF2B5EF4-FFF2-40B4-BE49-F238E27FC236}">
                <a16:creationId xmlns:a16="http://schemas.microsoft.com/office/drawing/2014/main" id="{42453F6F-9BCE-4347-84CA-FE57E59A7691}"/>
              </a:ext>
            </a:extLst>
          </p:cNvPr>
          <p:cNvSpPr/>
          <p:nvPr/>
        </p:nvSpPr>
        <p:spPr>
          <a:xfrm>
            <a:off x="12324890" y="8251051"/>
            <a:ext cx="5561138" cy="461665"/>
          </a:xfrm>
          <a:prstGeom prst="rect">
            <a:avLst/>
          </a:prstGeom>
        </p:spPr>
        <p:txBody>
          <a:bodyPr wrap="none">
            <a:spAutoFit/>
          </a:bodyPr>
          <a:lstStyle/>
          <a:p>
            <a:r>
              <a:rPr lang="en-US" sz="2400" dirty="0">
                <a:solidFill>
                  <a:srgbClr val="0065A4"/>
                </a:solidFill>
                <a:latin typeface="HelveticaNeueLT Std Blk" panose="020B0904020202020204" pitchFamily="34" charset="0"/>
                <a:hlinkClick r:id="rId4">
                  <a:extLst>
                    <a:ext uri="{A12FA001-AC4F-418D-AE19-62706E023703}">
                      <ahyp:hlinkClr xmlns:ahyp="http://schemas.microsoft.com/office/drawing/2018/hyperlinkcolor" val="tx"/>
                    </a:ext>
                  </a:extLst>
                </a:hlinkClick>
              </a:rPr>
              <a:t>https://connect.dupagehealth.org</a:t>
            </a:r>
            <a:endParaRPr lang="en-US" sz="2400" dirty="0">
              <a:solidFill>
                <a:srgbClr val="0065A4"/>
              </a:solidFill>
              <a:latin typeface="HelveticaNeueLT Std Blk" panose="020B0904020202020204" pitchFamily="34" charset="0"/>
            </a:endParaRPr>
          </a:p>
        </p:txBody>
      </p:sp>
      <p:sp>
        <p:nvSpPr>
          <p:cNvPr id="27" name="Rectangle 26">
            <a:extLst>
              <a:ext uri="{FF2B5EF4-FFF2-40B4-BE49-F238E27FC236}">
                <a16:creationId xmlns:a16="http://schemas.microsoft.com/office/drawing/2014/main" id="{A3CC2F90-D276-46BF-8B70-453E923B5635}"/>
              </a:ext>
            </a:extLst>
          </p:cNvPr>
          <p:cNvSpPr/>
          <p:nvPr/>
        </p:nvSpPr>
        <p:spPr>
          <a:xfrm>
            <a:off x="13442504" y="7658100"/>
            <a:ext cx="3325910" cy="584775"/>
          </a:xfrm>
          <a:prstGeom prst="rect">
            <a:avLst/>
          </a:prstGeom>
        </p:spPr>
        <p:txBody>
          <a:bodyPr wrap="none">
            <a:spAutoFit/>
          </a:bodyPr>
          <a:lstStyle/>
          <a:p>
            <a:pPr algn="ctr"/>
            <a:r>
              <a:rPr lang="en-US" sz="3200" dirty="0">
                <a:solidFill>
                  <a:srgbClr val="F58025"/>
                </a:solidFill>
                <a:latin typeface="HelveticaNeueLT Std Blk" panose="020B0904020202020204" pitchFamily="34" charset="0"/>
              </a:rPr>
              <a:t>Sign Up Today!</a:t>
            </a:r>
          </a:p>
        </p:txBody>
      </p:sp>
    </p:spTree>
    <p:extLst>
      <p:ext uri="{BB962C8B-B14F-4D97-AF65-F5344CB8AC3E}">
        <p14:creationId xmlns:p14="http://schemas.microsoft.com/office/powerpoint/2010/main" val="412704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29279-587E-9D46-BBCD-01E53A9571FF}"/>
              </a:ext>
            </a:extLst>
          </p:cNvPr>
          <p:cNvSpPr/>
          <p:nvPr/>
        </p:nvSpPr>
        <p:spPr>
          <a:xfrm>
            <a:off x="9144001" y="2678"/>
            <a:ext cx="9144000" cy="10281645"/>
          </a:xfrm>
          <a:prstGeom prst="rect">
            <a:avLst/>
          </a:prstGeom>
          <a:solidFill>
            <a:srgbClr val="0065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6" name="Rectangle 5"/>
          <p:cNvSpPr/>
          <p:nvPr/>
        </p:nvSpPr>
        <p:spPr>
          <a:xfrm>
            <a:off x="9193329" y="6145682"/>
            <a:ext cx="8763000" cy="1077218"/>
          </a:xfrm>
          <a:prstGeom prst="rect">
            <a:avLst/>
          </a:prstGeom>
        </p:spPr>
        <p:txBody>
          <a:bodyPr wrap="square">
            <a:spAutoFit/>
          </a:bodyPr>
          <a:lstStyle/>
          <a:p>
            <a:pPr marL="457200" indent="-457200" algn="ctr">
              <a:buFont typeface="Wingdings" panose="05000000000000000000" pitchFamily="2" charset="2"/>
              <a:buChar char="ü"/>
            </a:pPr>
            <a:r>
              <a:rPr lang="en-US" sz="3200" dirty="0">
                <a:solidFill>
                  <a:schemeClr val="bg1"/>
                </a:solidFill>
                <a:latin typeface="HelveticaNeueLT Std Cn" panose="020B0506030502030204" pitchFamily="34" charset="0"/>
              </a:rPr>
              <a:t>Participate in the DuPage County Health Department</a:t>
            </a:r>
          </a:p>
          <a:p>
            <a:pPr algn="ctr"/>
            <a:r>
              <a:rPr lang="en-US" sz="3200" dirty="0">
                <a:solidFill>
                  <a:schemeClr val="bg1"/>
                </a:solidFill>
                <a:latin typeface="HelveticaNeueLT Std Blk" panose="020B0904020202020204" pitchFamily="34" charset="0"/>
              </a:rPr>
              <a:t>Absenteeism Reporting System</a:t>
            </a:r>
            <a:endParaRPr lang="id-ID" sz="3200" dirty="0">
              <a:solidFill>
                <a:schemeClr val="bg1"/>
              </a:solidFill>
              <a:latin typeface="HelveticaNeueLT Std Blk" panose="020B0904020202020204" pitchFamily="34" charset="0"/>
            </a:endParaRPr>
          </a:p>
        </p:txBody>
      </p:sp>
      <p:sp>
        <p:nvSpPr>
          <p:cNvPr id="8" name="Rectangle 7"/>
          <p:cNvSpPr/>
          <p:nvPr/>
        </p:nvSpPr>
        <p:spPr>
          <a:xfrm>
            <a:off x="8915401" y="5044196"/>
            <a:ext cx="9296400" cy="736292"/>
          </a:xfrm>
          <a:prstGeom prst="rect">
            <a:avLst/>
          </a:prstGeom>
        </p:spPr>
        <p:txBody>
          <a:bodyPr wrap="square">
            <a:spAutoFit/>
          </a:bodyPr>
          <a:lstStyle/>
          <a:p>
            <a:pPr marL="457200" indent="-457200" algn="ctr">
              <a:lnSpc>
                <a:spcPct val="150000"/>
              </a:lnSpc>
              <a:buFont typeface="Wingdings" panose="05000000000000000000" pitchFamily="2" charset="2"/>
              <a:buChar char="ü"/>
            </a:pPr>
            <a:r>
              <a:rPr lang="en-US" sz="3200" b="1" dirty="0">
                <a:solidFill>
                  <a:schemeClr val="accent2"/>
                </a:solidFill>
                <a:latin typeface="HelveticaNeueLT Std" panose="020B0604020202020204" pitchFamily="34" charset="0"/>
              </a:rPr>
              <a:t>Keep Schools Safe, Open and Operational.</a:t>
            </a:r>
            <a:endParaRPr lang="id-ID" sz="3200" b="1" dirty="0">
              <a:solidFill>
                <a:schemeClr val="accent2"/>
              </a:solidFill>
              <a:latin typeface="HelveticaNeueLT Std" panose="020B0604020202020204" pitchFamily="34" charset="0"/>
            </a:endParaRPr>
          </a:p>
        </p:txBody>
      </p:sp>
      <p:sp>
        <p:nvSpPr>
          <p:cNvPr id="18" name="Rectangle 17">
            <a:extLst>
              <a:ext uri="{FF2B5EF4-FFF2-40B4-BE49-F238E27FC236}">
                <a16:creationId xmlns:a16="http://schemas.microsoft.com/office/drawing/2014/main" id="{10D6A89C-2439-4AA4-A85D-0B0511BB6C71}"/>
              </a:ext>
            </a:extLst>
          </p:cNvPr>
          <p:cNvSpPr/>
          <p:nvPr/>
        </p:nvSpPr>
        <p:spPr>
          <a:xfrm>
            <a:off x="10022578" y="8817382"/>
            <a:ext cx="7539243" cy="584775"/>
          </a:xfrm>
          <a:prstGeom prst="rect">
            <a:avLst/>
          </a:prstGeom>
        </p:spPr>
        <p:txBody>
          <a:bodyPr wrap="none">
            <a:spAutoFit/>
          </a:bodyPr>
          <a:lstStyle/>
          <a:p>
            <a:r>
              <a:rPr lang="en-US" sz="3200" dirty="0">
                <a:solidFill>
                  <a:schemeClr val="bg1"/>
                </a:solidFill>
                <a:latin typeface="HelveticaNeueLT Std Blk" panose="020B0904020202020204" pitchFamily="34" charset="0"/>
                <a:hlinkClick r:id="rId2">
                  <a:extLst>
                    <a:ext uri="{A12FA001-AC4F-418D-AE19-62706E023703}">
                      <ahyp:hlinkClr xmlns:ahyp="http://schemas.microsoft.com/office/drawing/2018/hyperlinkcolor" val="tx"/>
                    </a:ext>
                  </a:extLst>
                </a:hlinkClick>
              </a:rPr>
              <a:t>https://connect.dupagehealth.org</a:t>
            </a:r>
            <a:endParaRPr lang="en-US" sz="3200" dirty="0">
              <a:solidFill>
                <a:schemeClr val="bg1"/>
              </a:solidFill>
              <a:latin typeface="HelveticaNeueLT Std Blk" panose="020B0904020202020204" pitchFamily="34" charset="0"/>
            </a:endParaRPr>
          </a:p>
        </p:txBody>
      </p:sp>
      <p:sp>
        <p:nvSpPr>
          <p:cNvPr id="19" name="Rectangle 18">
            <a:extLst>
              <a:ext uri="{FF2B5EF4-FFF2-40B4-BE49-F238E27FC236}">
                <a16:creationId xmlns:a16="http://schemas.microsoft.com/office/drawing/2014/main" id="{510590FC-0D80-4E95-8715-777B6DD22189}"/>
              </a:ext>
            </a:extLst>
          </p:cNvPr>
          <p:cNvSpPr/>
          <p:nvPr/>
        </p:nvSpPr>
        <p:spPr>
          <a:xfrm>
            <a:off x="11911874" y="8142357"/>
            <a:ext cx="3325910" cy="584775"/>
          </a:xfrm>
          <a:prstGeom prst="rect">
            <a:avLst/>
          </a:prstGeom>
        </p:spPr>
        <p:txBody>
          <a:bodyPr wrap="none">
            <a:spAutoFit/>
          </a:bodyPr>
          <a:lstStyle/>
          <a:p>
            <a:pPr algn="ctr"/>
            <a:r>
              <a:rPr lang="en-US" sz="3200" dirty="0">
                <a:solidFill>
                  <a:srgbClr val="F58025"/>
                </a:solidFill>
                <a:latin typeface="HelveticaNeueLT Std Blk" panose="020B0904020202020204" pitchFamily="34" charset="0"/>
              </a:rPr>
              <a:t>Sign Up Today!</a:t>
            </a:r>
          </a:p>
        </p:txBody>
      </p:sp>
      <p:pic>
        <p:nvPicPr>
          <p:cNvPr id="15" name="Picture 14">
            <a:extLst>
              <a:ext uri="{FF2B5EF4-FFF2-40B4-BE49-F238E27FC236}">
                <a16:creationId xmlns:a16="http://schemas.microsoft.com/office/drawing/2014/main" id="{5FEB0485-49C6-4C2F-8777-4F5D87C486C3}"/>
              </a:ext>
            </a:extLst>
          </p:cNvPr>
          <p:cNvPicPr>
            <a:picLocks noChangeAspect="1"/>
          </p:cNvPicPr>
          <p:nvPr/>
        </p:nvPicPr>
        <p:blipFill>
          <a:blip r:embed="rId3"/>
          <a:stretch>
            <a:fillRect/>
          </a:stretch>
        </p:blipFill>
        <p:spPr>
          <a:xfrm>
            <a:off x="457261" y="3945252"/>
            <a:ext cx="8346037" cy="5487576"/>
          </a:xfrm>
          <a:prstGeom prst="rect">
            <a:avLst/>
          </a:prstGeom>
          <a:ln w="12700">
            <a:solidFill>
              <a:schemeClr val="tx1"/>
            </a:solidFill>
          </a:ln>
        </p:spPr>
      </p:pic>
      <p:sp>
        <p:nvSpPr>
          <p:cNvPr id="21" name="Title 1">
            <a:extLst>
              <a:ext uri="{FF2B5EF4-FFF2-40B4-BE49-F238E27FC236}">
                <a16:creationId xmlns:a16="http://schemas.microsoft.com/office/drawing/2014/main" id="{F240D2BD-49BD-4584-BE9E-64398D9C3168}"/>
              </a:ext>
            </a:extLst>
          </p:cNvPr>
          <p:cNvSpPr>
            <a:spLocks noGrp="1"/>
          </p:cNvSpPr>
          <p:nvPr>
            <p:ph type="title"/>
          </p:nvPr>
        </p:nvSpPr>
        <p:spPr>
          <a:xfrm>
            <a:off x="329873" y="571500"/>
            <a:ext cx="8484254" cy="583149"/>
          </a:xfrm>
        </p:spPr>
        <p:txBody>
          <a:bodyPr/>
          <a:lstStyle/>
          <a:p>
            <a:pPr algn="ctr"/>
            <a:r>
              <a:rPr lang="en-US" sz="4000" dirty="0">
                <a:solidFill>
                  <a:srgbClr val="F58025"/>
                </a:solidFill>
                <a:latin typeface="HelveticaNeueLT Std Blk" panose="020B0904020202020204" pitchFamily="34" charset="0"/>
              </a:rPr>
              <a:t>Informed Decision Making Tool</a:t>
            </a:r>
          </a:p>
        </p:txBody>
      </p:sp>
      <p:sp>
        <p:nvSpPr>
          <p:cNvPr id="22" name="Rectangle 21">
            <a:extLst>
              <a:ext uri="{FF2B5EF4-FFF2-40B4-BE49-F238E27FC236}">
                <a16:creationId xmlns:a16="http://schemas.microsoft.com/office/drawing/2014/main" id="{7C2FDB52-57FB-4A54-9D27-8CA5C43A809D}"/>
              </a:ext>
            </a:extLst>
          </p:cNvPr>
          <p:cNvSpPr/>
          <p:nvPr/>
        </p:nvSpPr>
        <p:spPr>
          <a:xfrm>
            <a:off x="329873" y="1496534"/>
            <a:ext cx="8814127" cy="1799082"/>
          </a:xfrm>
          <a:prstGeom prst="rect">
            <a:avLst/>
          </a:prstGeom>
        </p:spPr>
        <p:txBody>
          <a:bodyPr wrap="square">
            <a:spAutoFit/>
          </a:bodyPr>
          <a:lstStyle/>
          <a:p>
            <a:pPr marL="342900" indent="-342900">
              <a:lnSpc>
                <a:spcPts val="2700"/>
              </a:lnSpc>
              <a:buFont typeface="Wingdings" panose="05000000000000000000" pitchFamily="2" charset="2"/>
              <a:buChar char="§"/>
            </a:pPr>
            <a:r>
              <a:rPr lang="en-US" sz="2000" dirty="0">
                <a:latin typeface="Helvetica LT Std Cond" panose="020B0506020202030204" pitchFamily="34" charset="0"/>
              </a:rPr>
              <a:t>Provides data on total absenteeism, illness</a:t>
            </a:r>
          </a:p>
          <a:p>
            <a:pPr marL="342900" indent="-342900">
              <a:lnSpc>
                <a:spcPts val="2700"/>
              </a:lnSpc>
              <a:buFont typeface="Wingdings" panose="05000000000000000000" pitchFamily="2" charset="2"/>
              <a:buChar char="§"/>
            </a:pPr>
            <a:r>
              <a:rPr lang="en-US" sz="2000" dirty="0">
                <a:latin typeface="Helvetica LT Std Cond" panose="020B0506020202030204" pitchFamily="34" charset="0"/>
              </a:rPr>
              <a:t>Records influenza-like illness (ILI) symptoms:  fever and cough and/or sore throat</a:t>
            </a:r>
          </a:p>
          <a:p>
            <a:pPr marL="342900" indent="-342900">
              <a:lnSpc>
                <a:spcPts val="2700"/>
              </a:lnSpc>
              <a:buFont typeface="Wingdings" panose="05000000000000000000" pitchFamily="2" charset="2"/>
              <a:buChar char="§"/>
            </a:pPr>
            <a:r>
              <a:rPr lang="en-US" sz="2000" dirty="0">
                <a:latin typeface="Helvetica LT Std Cond" panose="020B0506020202030204" pitchFamily="34" charset="0"/>
              </a:rPr>
              <a:t>On-line form for daily reporting</a:t>
            </a:r>
          </a:p>
          <a:p>
            <a:pPr marL="342900" indent="-342900">
              <a:lnSpc>
                <a:spcPts val="2700"/>
              </a:lnSpc>
              <a:buFont typeface="Wingdings" panose="05000000000000000000" pitchFamily="2" charset="2"/>
              <a:buChar char="§"/>
            </a:pPr>
            <a:r>
              <a:rPr lang="en-US" sz="2000" dirty="0">
                <a:latin typeface="Helvetica LT Std Cond" panose="020B0506020202030204" pitchFamily="34" charset="0"/>
              </a:rPr>
              <a:t>Daily alerts of rates that exceed a threshold</a:t>
            </a:r>
          </a:p>
          <a:p>
            <a:pPr marL="342900" indent="-342900">
              <a:lnSpc>
                <a:spcPts val="2700"/>
              </a:lnSpc>
              <a:buFont typeface="Wingdings" panose="05000000000000000000" pitchFamily="2" charset="2"/>
              <a:buChar char="§"/>
            </a:pPr>
            <a:r>
              <a:rPr lang="en-US" sz="2000" dirty="0">
                <a:latin typeface="Helvetica LT Std Cond" panose="020B0506020202030204" pitchFamily="34" charset="0"/>
              </a:rPr>
              <a:t>Results interpreted in conjunction with other surveillance data</a:t>
            </a:r>
          </a:p>
        </p:txBody>
      </p:sp>
      <p:sp>
        <p:nvSpPr>
          <p:cNvPr id="14" name="Rectangle 13">
            <a:extLst>
              <a:ext uri="{FF2B5EF4-FFF2-40B4-BE49-F238E27FC236}">
                <a16:creationId xmlns:a16="http://schemas.microsoft.com/office/drawing/2014/main" id="{522FABD9-8A5B-4D54-9B5A-B6871CAA9026}"/>
              </a:ext>
            </a:extLst>
          </p:cNvPr>
          <p:cNvSpPr/>
          <p:nvPr/>
        </p:nvSpPr>
        <p:spPr>
          <a:xfrm>
            <a:off x="10854040" y="3028579"/>
            <a:ext cx="5727942" cy="1446550"/>
          </a:xfrm>
          <a:prstGeom prst="rect">
            <a:avLst/>
          </a:prstGeom>
        </p:spPr>
        <p:txBody>
          <a:bodyPr wrap="square">
            <a:spAutoFit/>
          </a:bodyPr>
          <a:lstStyle/>
          <a:p>
            <a:pPr algn="ctr"/>
            <a:r>
              <a:rPr lang="en-US" sz="4400" dirty="0">
                <a:solidFill>
                  <a:schemeClr val="bg1"/>
                </a:solidFill>
                <a:latin typeface="HelveticaNeueLT Std Blk" panose="020B0904020202020204" pitchFamily="34" charset="0"/>
              </a:rPr>
              <a:t>Prepare Your </a:t>
            </a:r>
            <a:br>
              <a:rPr lang="en-US" sz="4400" dirty="0">
                <a:solidFill>
                  <a:schemeClr val="bg1"/>
                </a:solidFill>
                <a:latin typeface="HelveticaNeueLT Std Blk" panose="020B0904020202020204" pitchFamily="34" charset="0"/>
              </a:rPr>
            </a:br>
            <a:r>
              <a:rPr lang="en-US" sz="4400" dirty="0">
                <a:solidFill>
                  <a:schemeClr val="bg1"/>
                </a:solidFill>
                <a:latin typeface="HelveticaNeueLT Std Blk" panose="020B0904020202020204" pitchFamily="34" charset="0"/>
              </a:rPr>
              <a:t>School Community</a:t>
            </a:r>
          </a:p>
        </p:txBody>
      </p:sp>
      <p:cxnSp>
        <p:nvCxnSpPr>
          <p:cNvPr id="23" name="Straight Connector 22">
            <a:extLst>
              <a:ext uri="{FF2B5EF4-FFF2-40B4-BE49-F238E27FC236}">
                <a16:creationId xmlns:a16="http://schemas.microsoft.com/office/drawing/2014/main" id="{8C353424-859B-44D5-B64A-3805ACF8FA79}"/>
              </a:ext>
            </a:extLst>
          </p:cNvPr>
          <p:cNvCxnSpPr>
            <a:cxnSpLocks/>
          </p:cNvCxnSpPr>
          <p:nvPr/>
        </p:nvCxnSpPr>
        <p:spPr>
          <a:xfrm>
            <a:off x="10396961" y="4838700"/>
            <a:ext cx="6642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183B1EF0-9A60-472B-AF01-FB536DFDD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3102" y="424827"/>
            <a:ext cx="4529819" cy="2604911"/>
          </a:xfrm>
          <a:prstGeom prst="rect">
            <a:avLst/>
          </a:prstGeom>
        </p:spPr>
      </p:pic>
    </p:spTree>
    <p:extLst>
      <p:ext uri="{BB962C8B-B14F-4D97-AF65-F5344CB8AC3E}">
        <p14:creationId xmlns:p14="http://schemas.microsoft.com/office/powerpoint/2010/main" val="221323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7923171-9180-43C3-8E90-B776977AC830}"/>
              </a:ext>
            </a:extLst>
          </p:cNvPr>
          <p:cNvPicPr>
            <a:picLocks noChangeAspect="1"/>
          </p:cNvPicPr>
          <p:nvPr/>
        </p:nvPicPr>
        <p:blipFill>
          <a:blip r:embed="rId2"/>
          <a:stretch>
            <a:fillRect/>
          </a:stretch>
        </p:blipFill>
        <p:spPr>
          <a:xfrm>
            <a:off x="533400" y="2611752"/>
            <a:ext cx="8108578" cy="6710048"/>
          </a:xfrm>
          <a:prstGeom prst="rect">
            <a:avLst/>
          </a:prstGeom>
          <a:ln w="12700">
            <a:solidFill>
              <a:schemeClr val="tx1"/>
            </a:solidFill>
          </a:ln>
        </p:spPr>
      </p:pic>
      <p:sp>
        <p:nvSpPr>
          <p:cNvPr id="20" name="Title 1">
            <a:extLst>
              <a:ext uri="{FF2B5EF4-FFF2-40B4-BE49-F238E27FC236}">
                <a16:creationId xmlns:a16="http://schemas.microsoft.com/office/drawing/2014/main" id="{FF41F1C8-4C7A-4735-ABC2-A74C4BDEB4F7}"/>
              </a:ext>
            </a:extLst>
          </p:cNvPr>
          <p:cNvSpPr>
            <a:spLocks noGrp="1"/>
          </p:cNvSpPr>
          <p:nvPr>
            <p:ph type="title"/>
          </p:nvPr>
        </p:nvSpPr>
        <p:spPr>
          <a:xfrm>
            <a:off x="329873" y="571500"/>
            <a:ext cx="8484254" cy="1163724"/>
          </a:xfrm>
        </p:spPr>
        <p:txBody>
          <a:bodyPr/>
          <a:lstStyle/>
          <a:p>
            <a:pPr algn="ctr"/>
            <a:r>
              <a:rPr lang="en-US" sz="4000" dirty="0">
                <a:solidFill>
                  <a:srgbClr val="F58025"/>
                </a:solidFill>
                <a:latin typeface="HelveticaNeueLT Std Blk" panose="020B0904020202020204" pitchFamily="34" charset="0"/>
              </a:rPr>
              <a:t>Easy to Use On-line Form for Daily Reporting</a:t>
            </a:r>
          </a:p>
        </p:txBody>
      </p:sp>
      <p:sp>
        <p:nvSpPr>
          <p:cNvPr id="15" name="Rectangle 14">
            <a:extLst>
              <a:ext uri="{FF2B5EF4-FFF2-40B4-BE49-F238E27FC236}">
                <a16:creationId xmlns:a16="http://schemas.microsoft.com/office/drawing/2014/main" id="{A77CC4DD-A47C-4050-AA9C-8A23A033E98B}"/>
              </a:ext>
            </a:extLst>
          </p:cNvPr>
          <p:cNvSpPr/>
          <p:nvPr/>
        </p:nvSpPr>
        <p:spPr>
          <a:xfrm>
            <a:off x="9144001" y="2678"/>
            <a:ext cx="9144000" cy="10281645"/>
          </a:xfrm>
          <a:prstGeom prst="rect">
            <a:avLst/>
          </a:prstGeom>
          <a:solidFill>
            <a:srgbClr val="0065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23" name="Rectangle 22">
            <a:extLst>
              <a:ext uri="{FF2B5EF4-FFF2-40B4-BE49-F238E27FC236}">
                <a16:creationId xmlns:a16="http://schemas.microsoft.com/office/drawing/2014/main" id="{4BC079AA-2EC6-4916-911D-D8915684088D}"/>
              </a:ext>
            </a:extLst>
          </p:cNvPr>
          <p:cNvSpPr/>
          <p:nvPr/>
        </p:nvSpPr>
        <p:spPr>
          <a:xfrm>
            <a:off x="10022578" y="8527629"/>
            <a:ext cx="7539243" cy="584775"/>
          </a:xfrm>
          <a:prstGeom prst="rect">
            <a:avLst/>
          </a:prstGeom>
        </p:spPr>
        <p:txBody>
          <a:bodyPr wrap="none">
            <a:spAutoFit/>
          </a:bodyPr>
          <a:lstStyle/>
          <a:p>
            <a:r>
              <a:rPr lang="en-US" sz="3200" dirty="0">
                <a:solidFill>
                  <a:schemeClr val="bg1"/>
                </a:solidFill>
                <a:latin typeface="HelveticaNeueLT Std Blk" panose="020B0904020202020204" pitchFamily="34" charset="0"/>
                <a:hlinkClick r:id="rId3">
                  <a:extLst>
                    <a:ext uri="{A12FA001-AC4F-418D-AE19-62706E023703}">
                      <ahyp:hlinkClr xmlns:ahyp="http://schemas.microsoft.com/office/drawing/2018/hyperlinkcolor" val="tx"/>
                    </a:ext>
                  </a:extLst>
                </a:hlinkClick>
              </a:rPr>
              <a:t>https://connect.dupagehealth.org</a:t>
            </a:r>
            <a:endParaRPr lang="en-US" sz="3200" dirty="0">
              <a:solidFill>
                <a:schemeClr val="bg1"/>
              </a:solidFill>
              <a:latin typeface="HelveticaNeueLT Std Blk" panose="020B0904020202020204" pitchFamily="34" charset="0"/>
            </a:endParaRPr>
          </a:p>
        </p:txBody>
      </p:sp>
      <p:sp>
        <p:nvSpPr>
          <p:cNvPr id="24" name="Rectangle 23">
            <a:extLst>
              <a:ext uri="{FF2B5EF4-FFF2-40B4-BE49-F238E27FC236}">
                <a16:creationId xmlns:a16="http://schemas.microsoft.com/office/drawing/2014/main" id="{3244C15D-9388-4E44-95DE-821AD38AAE02}"/>
              </a:ext>
            </a:extLst>
          </p:cNvPr>
          <p:cNvSpPr/>
          <p:nvPr/>
        </p:nvSpPr>
        <p:spPr>
          <a:xfrm>
            <a:off x="11911874" y="7852604"/>
            <a:ext cx="3325910" cy="584775"/>
          </a:xfrm>
          <a:prstGeom prst="rect">
            <a:avLst/>
          </a:prstGeom>
        </p:spPr>
        <p:txBody>
          <a:bodyPr wrap="none">
            <a:spAutoFit/>
          </a:bodyPr>
          <a:lstStyle/>
          <a:p>
            <a:pPr algn="ctr"/>
            <a:r>
              <a:rPr lang="en-US" sz="3200" dirty="0">
                <a:solidFill>
                  <a:srgbClr val="F58025"/>
                </a:solidFill>
                <a:latin typeface="HelveticaNeueLT Std Blk" panose="020B0904020202020204" pitchFamily="34" charset="0"/>
              </a:rPr>
              <a:t>Sign Up Today!</a:t>
            </a:r>
          </a:p>
        </p:txBody>
      </p:sp>
      <p:cxnSp>
        <p:nvCxnSpPr>
          <p:cNvPr id="14" name="Straight Connector 13">
            <a:extLst>
              <a:ext uri="{FF2B5EF4-FFF2-40B4-BE49-F238E27FC236}">
                <a16:creationId xmlns:a16="http://schemas.microsoft.com/office/drawing/2014/main" id="{389053BD-D26B-4C7D-8E42-25EE3257ADBF}"/>
              </a:ext>
            </a:extLst>
          </p:cNvPr>
          <p:cNvCxnSpPr>
            <a:cxnSpLocks/>
          </p:cNvCxnSpPr>
          <p:nvPr/>
        </p:nvCxnSpPr>
        <p:spPr>
          <a:xfrm>
            <a:off x="10396961" y="4838700"/>
            <a:ext cx="6642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5A6D938F-AC0D-48C1-A054-ADEE790125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3102" y="424827"/>
            <a:ext cx="4529819" cy="2604911"/>
          </a:xfrm>
          <a:prstGeom prst="rect">
            <a:avLst/>
          </a:prstGeom>
        </p:spPr>
      </p:pic>
      <p:sp>
        <p:nvSpPr>
          <p:cNvPr id="12" name="Rectangle 11">
            <a:extLst>
              <a:ext uri="{FF2B5EF4-FFF2-40B4-BE49-F238E27FC236}">
                <a16:creationId xmlns:a16="http://schemas.microsoft.com/office/drawing/2014/main" id="{6F133858-9546-4CA3-98CA-D10311673FE8}"/>
              </a:ext>
            </a:extLst>
          </p:cNvPr>
          <p:cNvSpPr/>
          <p:nvPr/>
        </p:nvSpPr>
        <p:spPr>
          <a:xfrm>
            <a:off x="9193329" y="6145682"/>
            <a:ext cx="8763000" cy="1077218"/>
          </a:xfrm>
          <a:prstGeom prst="rect">
            <a:avLst/>
          </a:prstGeom>
        </p:spPr>
        <p:txBody>
          <a:bodyPr wrap="square">
            <a:spAutoFit/>
          </a:bodyPr>
          <a:lstStyle/>
          <a:p>
            <a:pPr marL="457200" indent="-457200" algn="ctr">
              <a:buFont typeface="Wingdings" panose="05000000000000000000" pitchFamily="2" charset="2"/>
              <a:buChar char="ü"/>
            </a:pPr>
            <a:r>
              <a:rPr lang="en-US" sz="3200" dirty="0">
                <a:solidFill>
                  <a:schemeClr val="bg1"/>
                </a:solidFill>
                <a:latin typeface="HelveticaNeueLT Std Cn" panose="020B0506030502030204" pitchFamily="34" charset="0"/>
              </a:rPr>
              <a:t>Participate in the DuPage County Health Department</a:t>
            </a:r>
          </a:p>
          <a:p>
            <a:pPr algn="ctr"/>
            <a:r>
              <a:rPr lang="en-US" sz="3200" dirty="0">
                <a:solidFill>
                  <a:schemeClr val="bg1"/>
                </a:solidFill>
                <a:latin typeface="HelveticaNeueLT Std Blk" panose="020B0904020202020204" pitchFamily="34" charset="0"/>
              </a:rPr>
              <a:t>Absenteeism Reporting System</a:t>
            </a:r>
            <a:endParaRPr lang="id-ID" sz="3200" dirty="0">
              <a:solidFill>
                <a:schemeClr val="bg1"/>
              </a:solidFill>
              <a:latin typeface="HelveticaNeueLT Std Blk" panose="020B0904020202020204" pitchFamily="34" charset="0"/>
            </a:endParaRPr>
          </a:p>
        </p:txBody>
      </p:sp>
      <p:sp>
        <p:nvSpPr>
          <p:cNvPr id="17" name="Rectangle 16">
            <a:extLst>
              <a:ext uri="{FF2B5EF4-FFF2-40B4-BE49-F238E27FC236}">
                <a16:creationId xmlns:a16="http://schemas.microsoft.com/office/drawing/2014/main" id="{68ACB675-F95C-4C47-A3D2-DFC6C480B122}"/>
              </a:ext>
            </a:extLst>
          </p:cNvPr>
          <p:cNvSpPr/>
          <p:nvPr/>
        </p:nvSpPr>
        <p:spPr>
          <a:xfrm>
            <a:off x="8915401" y="5044196"/>
            <a:ext cx="9296400" cy="736292"/>
          </a:xfrm>
          <a:prstGeom prst="rect">
            <a:avLst/>
          </a:prstGeom>
        </p:spPr>
        <p:txBody>
          <a:bodyPr wrap="square">
            <a:spAutoFit/>
          </a:bodyPr>
          <a:lstStyle/>
          <a:p>
            <a:pPr marL="457200" indent="-457200" algn="ctr">
              <a:lnSpc>
                <a:spcPct val="150000"/>
              </a:lnSpc>
              <a:buFont typeface="Wingdings" panose="05000000000000000000" pitchFamily="2" charset="2"/>
              <a:buChar char="ü"/>
            </a:pPr>
            <a:r>
              <a:rPr lang="en-US" sz="3200" b="1" dirty="0">
                <a:solidFill>
                  <a:schemeClr val="accent2"/>
                </a:solidFill>
                <a:latin typeface="HelveticaNeueLT Std" panose="020B0604020202020204" pitchFamily="34" charset="0"/>
              </a:rPr>
              <a:t>Keep Schools Safe, Open and Operational.</a:t>
            </a:r>
            <a:endParaRPr lang="id-ID" sz="3200" b="1" dirty="0">
              <a:solidFill>
                <a:schemeClr val="accent2"/>
              </a:solidFill>
              <a:latin typeface="HelveticaNeueLT Std" panose="020B0604020202020204" pitchFamily="34" charset="0"/>
            </a:endParaRPr>
          </a:p>
        </p:txBody>
      </p:sp>
      <p:sp>
        <p:nvSpPr>
          <p:cNvPr id="19" name="Rectangle 18">
            <a:extLst>
              <a:ext uri="{FF2B5EF4-FFF2-40B4-BE49-F238E27FC236}">
                <a16:creationId xmlns:a16="http://schemas.microsoft.com/office/drawing/2014/main" id="{21480295-ED8C-4216-8F58-7C7DC61B1CEF}"/>
              </a:ext>
            </a:extLst>
          </p:cNvPr>
          <p:cNvSpPr/>
          <p:nvPr/>
        </p:nvSpPr>
        <p:spPr>
          <a:xfrm>
            <a:off x="10854040" y="3028579"/>
            <a:ext cx="5727942" cy="1446550"/>
          </a:xfrm>
          <a:prstGeom prst="rect">
            <a:avLst/>
          </a:prstGeom>
        </p:spPr>
        <p:txBody>
          <a:bodyPr wrap="square">
            <a:spAutoFit/>
          </a:bodyPr>
          <a:lstStyle/>
          <a:p>
            <a:pPr algn="ctr"/>
            <a:r>
              <a:rPr lang="en-US" sz="4400" dirty="0">
                <a:solidFill>
                  <a:schemeClr val="bg1"/>
                </a:solidFill>
                <a:latin typeface="HelveticaNeueLT Std Blk" panose="020B0904020202020204" pitchFamily="34" charset="0"/>
              </a:rPr>
              <a:t>Prepare Your </a:t>
            </a:r>
            <a:br>
              <a:rPr lang="en-US" sz="4400" dirty="0">
                <a:solidFill>
                  <a:schemeClr val="bg1"/>
                </a:solidFill>
                <a:latin typeface="HelveticaNeueLT Std Blk" panose="020B0904020202020204" pitchFamily="34" charset="0"/>
              </a:rPr>
            </a:br>
            <a:r>
              <a:rPr lang="en-US" sz="4400" dirty="0">
                <a:solidFill>
                  <a:schemeClr val="bg1"/>
                </a:solidFill>
                <a:latin typeface="HelveticaNeueLT Std Blk" panose="020B0904020202020204" pitchFamily="34" charset="0"/>
              </a:rPr>
              <a:t>School Community</a:t>
            </a:r>
          </a:p>
        </p:txBody>
      </p:sp>
    </p:spTree>
    <p:extLst>
      <p:ext uri="{BB962C8B-B14F-4D97-AF65-F5344CB8AC3E}">
        <p14:creationId xmlns:p14="http://schemas.microsoft.com/office/powerpoint/2010/main" val="20328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0266D-0FFA-49EF-887E-90B8D8397244}"/>
              </a:ext>
            </a:extLst>
          </p:cNvPr>
          <p:cNvPicPr>
            <a:picLocks noChangeAspect="1"/>
          </p:cNvPicPr>
          <p:nvPr/>
        </p:nvPicPr>
        <p:blipFill rotWithShape="1">
          <a:blip r:embed="rId2"/>
          <a:srcRect l="3232"/>
          <a:stretch/>
        </p:blipFill>
        <p:spPr>
          <a:xfrm>
            <a:off x="0" y="1072665"/>
            <a:ext cx="9372599" cy="8319517"/>
          </a:xfrm>
          <a:prstGeom prst="rect">
            <a:avLst/>
          </a:prstGeom>
        </p:spPr>
      </p:pic>
      <p:sp>
        <p:nvSpPr>
          <p:cNvPr id="15" name="Rectangle 14">
            <a:extLst>
              <a:ext uri="{FF2B5EF4-FFF2-40B4-BE49-F238E27FC236}">
                <a16:creationId xmlns:a16="http://schemas.microsoft.com/office/drawing/2014/main" id="{A77CC4DD-A47C-4050-AA9C-8A23A033E98B}"/>
              </a:ext>
            </a:extLst>
          </p:cNvPr>
          <p:cNvSpPr/>
          <p:nvPr/>
        </p:nvSpPr>
        <p:spPr>
          <a:xfrm>
            <a:off x="9144001" y="2678"/>
            <a:ext cx="9144000" cy="10281645"/>
          </a:xfrm>
          <a:prstGeom prst="rect">
            <a:avLst/>
          </a:prstGeom>
          <a:solidFill>
            <a:srgbClr val="0065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14" name="Rectangle 13">
            <a:extLst>
              <a:ext uri="{FF2B5EF4-FFF2-40B4-BE49-F238E27FC236}">
                <a16:creationId xmlns:a16="http://schemas.microsoft.com/office/drawing/2014/main" id="{2C4452F9-EFEA-470A-AF1E-567635CA780B}"/>
              </a:ext>
            </a:extLst>
          </p:cNvPr>
          <p:cNvSpPr/>
          <p:nvPr/>
        </p:nvSpPr>
        <p:spPr>
          <a:xfrm>
            <a:off x="10022578" y="8527629"/>
            <a:ext cx="7539243" cy="584775"/>
          </a:xfrm>
          <a:prstGeom prst="rect">
            <a:avLst/>
          </a:prstGeom>
        </p:spPr>
        <p:txBody>
          <a:bodyPr wrap="none">
            <a:spAutoFit/>
          </a:bodyPr>
          <a:lstStyle/>
          <a:p>
            <a:r>
              <a:rPr lang="en-US" sz="3200" dirty="0">
                <a:solidFill>
                  <a:schemeClr val="bg1"/>
                </a:solidFill>
                <a:latin typeface="HelveticaNeueLT Std Blk" panose="020B0904020202020204" pitchFamily="34" charset="0"/>
                <a:hlinkClick r:id="rId3">
                  <a:extLst>
                    <a:ext uri="{A12FA001-AC4F-418D-AE19-62706E023703}">
                      <ahyp:hlinkClr xmlns:ahyp="http://schemas.microsoft.com/office/drawing/2018/hyperlinkcolor" val="tx"/>
                    </a:ext>
                  </a:extLst>
                </a:hlinkClick>
              </a:rPr>
              <a:t>https://connect.dupagehealth.org</a:t>
            </a:r>
            <a:endParaRPr lang="en-US" sz="3200" dirty="0">
              <a:solidFill>
                <a:schemeClr val="bg1"/>
              </a:solidFill>
              <a:latin typeface="HelveticaNeueLT Std Blk" panose="020B0904020202020204" pitchFamily="34" charset="0"/>
            </a:endParaRPr>
          </a:p>
        </p:txBody>
      </p:sp>
      <p:sp>
        <p:nvSpPr>
          <p:cNvPr id="16" name="Rectangle 15">
            <a:extLst>
              <a:ext uri="{FF2B5EF4-FFF2-40B4-BE49-F238E27FC236}">
                <a16:creationId xmlns:a16="http://schemas.microsoft.com/office/drawing/2014/main" id="{25ABEEAC-A83B-4DAB-8551-6A024BA4D2D6}"/>
              </a:ext>
            </a:extLst>
          </p:cNvPr>
          <p:cNvSpPr/>
          <p:nvPr/>
        </p:nvSpPr>
        <p:spPr>
          <a:xfrm>
            <a:off x="11911874" y="7852604"/>
            <a:ext cx="3325910" cy="584775"/>
          </a:xfrm>
          <a:prstGeom prst="rect">
            <a:avLst/>
          </a:prstGeom>
        </p:spPr>
        <p:txBody>
          <a:bodyPr wrap="none">
            <a:spAutoFit/>
          </a:bodyPr>
          <a:lstStyle/>
          <a:p>
            <a:pPr algn="ctr"/>
            <a:r>
              <a:rPr lang="en-US" sz="3200" dirty="0">
                <a:solidFill>
                  <a:srgbClr val="F58025"/>
                </a:solidFill>
                <a:latin typeface="HelveticaNeueLT Std Blk" panose="020B0904020202020204" pitchFamily="34" charset="0"/>
              </a:rPr>
              <a:t>Sign Up Today!</a:t>
            </a:r>
          </a:p>
        </p:txBody>
      </p:sp>
      <p:cxnSp>
        <p:nvCxnSpPr>
          <p:cNvPr id="19" name="Straight Connector 18">
            <a:extLst>
              <a:ext uri="{FF2B5EF4-FFF2-40B4-BE49-F238E27FC236}">
                <a16:creationId xmlns:a16="http://schemas.microsoft.com/office/drawing/2014/main" id="{CAEBDA49-42F8-4195-A25A-07DC8C24E493}"/>
              </a:ext>
            </a:extLst>
          </p:cNvPr>
          <p:cNvCxnSpPr>
            <a:cxnSpLocks/>
          </p:cNvCxnSpPr>
          <p:nvPr/>
        </p:nvCxnSpPr>
        <p:spPr>
          <a:xfrm>
            <a:off x="10396961" y="4838700"/>
            <a:ext cx="6642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E1413F4E-9624-49F5-98B4-2365060398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3102" y="424827"/>
            <a:ext cx="4529819" cy="2604911"/>
          </a:xfrm>
          <a:prstGeom prst="rect">
            <a:avLst/>
          </a:prstGeom>
        </p:spPr>
      </p:pic>
      <p:sp>
        <p:nvSpPr>
          <p:cNvPr id="11" name="Rectangle 10">
            <a:extLst>
              <a:ext uri="{FF2B5EF4-FFF2-40B4-BE49-F238E27FC236}">
                <a16:creationId xmlns:a16="http://schemas.microsoft.com/office/drawing/2014/main" id="{831EFC95-4F24-443A-B43B-AEA033DC522C}"/>
              </a:ext>
            </a:extLst>
          </p:cNvPr>
          <p:cNvSpPr/>
          <p:nvPr/>
        </p:nvSpPr>
        <p:spPr>
          <a:xfrm>
            <a:off x="9193329" y="6145682"/>
            <a:ext cx="8763000" cy="1077218"/>
          </a:xfrm>
          <a:prstGeom prst="rect">
            <a:avLst/>
          </a:prstGeom>
        </p:spPr>
        <p:txBody>
          <a:bodyPr wrap="square">
            <a:spAutoFit/>
          </a:bodyPr>
          <a:lstStyle/>
          <a:p>
            <a:pPr marL="457200" indent="-457200" algn="ctr">
              <a:buFont typeface="Wingdings" panose="05000000000000000000" pitchFamily="2" charset="2"/>
              <a:buChar char="ü"/>
            </a:pPr>
            <a:r>
              <a:rPr lang="en-US" sz="3200" dirty="0">
                <a:solidFill>
                  <a:schemeClr val="bg1"/>
                </a:solidFill>
                <a:latin typeface="HelveticaNeueLT Std Cn" panose="020B0506030502030204" pitchFamily="34" charset="0"/>
              </a:rPr>
              <a:t>Participate in the DuPage County Health Department</a:t>
            </a:r>
          </a:p>
          <a:p>
            <a:pPr algn="ctr"/>
            <a:r>
              <a:rPr lang="en-US" sz="3200" dirty="0">
                <a:solidFill>
                  <a:schemeClr val="bg1"/>
                </a:solidFill>
                <a:latin typeface="HelveticaNeueLT Std Blk" panose="020B0904020202020204" pitchFamily="34" charset="0"/>
              </a:rPr>
              <a:t>Absenteeism Reporting System</a:t>
            </a:r>
            <a:endParaRPr lang="id-ID" sz="3200" dirty="0">
              <a:solidFill>
                <a:schemeClr val="bg1"/>
              </a:solidFill>
              <a:latin typeface="HelveticaNeueLT Std Blk" panose="020B0904020202020204" pitchFamily="34" charset="0"/>
            </a:endParaRPr>
          </a:p>
        </p:txBody>
      </p:sp>
      <p:sp>
        <p:nvSpPr>
          <p:cNvPr id="17" name="Rectangle 16">
            <a:extLst>
              <a:ext uri="{FF2B5EF4-FFF2-40B4-BE49-F238E27FC236}">
                <a16:creationId xmlns:a16="http://schemas.microsoft.com/office/drawing/2014/main" id="{29590BB6-8348-40E6-BF69-0A830C0B9E51}"/>
              </a:ext>
            </a:extLst>
          </p:cNvPr>
          <p:cNvSpPr/>
          <p:nvPr/>
        </p:nvSpPr>
        <p:spPr>
          <a:xfrm>
            <a:off x="8915401" y="5044196"/>
            <a:ext cx="9296400" cy="736292"/>
          </a:xfrm>
          <a:prstGeom prst="rect">
            <a:avLst/>
          </a:prstGeom>
        </p:spPr>
        <p:txBody>
          <a:bodyPr wrap="square">
            <a:spAutoFit/>
          </a:bodyPr>
          <a:lstStyle/>
          <a:p>
            <a:pPr marL="457200" indent="-457200" algn="ctr">
              <a:lnSpc>
                <a:spcPct val="150000"/>
              </a:lnSpc>
              <a:buFont typeface="Wingdings" panose="05000000000000000000" pitchFamily="2" charset="2"/>
              <a:buChar char="ü"/>
            </a:pPr>
            <a:r>
              <a:rPr lang="en-US" sz="3200" b="1" dirty="0">
                <a:solidFill>
                  <a:schemeClr val="accent2"/>
                </a:solidFill>
                <a:latin typeface="HelveticaNeueLT Std" panose="020B0604020202020204" pitchFamily="34" charset="0"/>
              </a:rPr>
              <a:t>Keep Schools Safe, Open and Operational.</a:t>
            </a:r>
            <a:endParaRPr lang="id-ID" sz="3200" b="1" dirty="0">
              <a:solidFill>
                <a:schemeClr val="accent2"/>
              </a:solidFill>
              <a:latin typeface="HelveticaNeueLT Std" panose="020B0604020202020204" pitchFamily="34" charset="0"/>
            </a:endParaRPr>
          </a:p>
        </p:txBody>
      </p:sp>
      <p:sp>
        <p:nvSpPr>
          <p:cNvPr id="21" name="Rectangle 20">
            <a:extLst>
              <a:ext uri="{FF2B5EF4-FFF2-40B4-BE49-F238E27FC236}">
                <a16:creationId xmlns:a16="http://schemas.microsoft.com/office/drawing/2014/main" id="{F46C147E-4F60-4863-8D25-1CFE51586FD7}"/>
              </a:ext>
            </a:extLst>
          </p:cNvPr>
          <p:cNvSpPr/>
          <p:nvPr/>
        </p:nvSpPr>
        <p:spPr>
          <a:xfrm>
            <a:off x="10854040" y="3028579"/>
            <a:ext cx="5727942" cy="1446550"/>
          </a:xfrm>
          <a:prstGeom prst="rect">
            <a:avLst/>
          </a:prstGeom>
        </p:spPr>
        <p:txBody>
          <a:bodyPr wrap="square">
            <a:spAutoFit/>
          </a:bodyPr>
          <a:lstStyle/>
          <a:p>
            <a:pPr algn="ctr"/>
            <a:r>
              <a:rPr lang="en-US" sz="4400" dirty="0">
                <a:solidFill>
                  <a:schemeClr val="bg1"/>
                </a:solidFill>
                <a:latin typeface="HelveticaNeueLT Std Blk" panose="020B0904020202020204" pitchFamily="34" charset="0"/>
              </a:rPr>
              <a:t>Prepare Your </a:t>
            </a:r>
            <a:br>
              <a:rPr lang="en-US" sz="4400" dirty="0">
                <a:solidFill>
                  <a:schemeClr val="bg1"/>
                </a:solidFill>
                <a:latin typeface="HelveticaNeueLT Std Blk" panose="020B0904020202020204" pitchFamily="34" charset="0"/>
              </a:rPr>
            </a:br>
            <a:r>
              <a:rPr lang="en-US" sz="4400" dirty="0">
                <a:solidFill>
                  <a:schemeClr val="bg1"/>
                </a:solidFill>
                <a:latin typeface="HelveticaNeueLT Std Blk" panose="020B0904020202020204" pitchFamily="34" charset="0"/>
              </a:rPr>
              <a:t>School Community</a:t>
            </a:r>
          </a:p>
        </p:txBody>
      </p:sp>
    </p:spTree>
    <p:extLst>
      <p:ext uri="{BB962C8B-B14F-4D97-AF65-F5344CB8AC3E}">
        <p14:creationId xmlns:p14="http://schemas.microsoft.com/office/powerpoint/2010/main" val="208616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829279-587E-9D46-BBCD-01E53A9571FF}"/>
              </a:ext>
            </a:extLst>
          </p:cNvPr>
          <p:cNvSpPr/>
          <p:nvPr/>
        </p:nvSpPr>
        <p:spPr>
          <a:xfrm>
            <a:off x="9144001" y="2678"/>
            <a:ext cx="9144000" cy="10281645"/>
          </a:xfrm>
          <a:prstGeom prst="rect">
            <a:avLst/>
          </a:prstGeom>
          <a:solidFill>
            <a:srgbClr val="0065A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2" name="Title 1"/>
          <p:cNvSpPr>
            <a:spLocks noGrp="1"/>
          </p:cNvSpPr>
          <p:nvPr>
            <p:ph type="title"/>
          </p:nvPr>
        </p:nvSpPr>
        <p:spPr>
          <a:xfrm>
            <a:off x="102254" y="523998"/>
            <a:ext cx="8839200" cy="572104"/>
          </a:xfrm>
        </p:spPr>
        <p:txBody>
          <a:bodyPr/>
          <a:lstStyle/>
          <a:p>
            <a:pPr algn="ctr"/>
            <a:r>
              <a:rPr lang="en-US" sz="4000" dirty="0">
                <a:solidFill>
                  <a:srgbClr val="F58025"/>
                </a:solidFill>
                <a:latin typeface="HelveticaNeueLT Std Blk" panose="020B0904020202020204" pitchFamily="34" charset="0"/>
              </a:rPr>
              <a:t>Emergency Operations Plans</a:t>
            </a:r>
          </a:p>
        </p:txBody>
      </p:sp>
      <p:sp>
        <p:nvSpPr>
          <p:cNvPr id="8" name="Rectangle 7"/>
          <p:cNvSpPr/>
          <p:nvPr/>
        </p:nvSpPr>
        <p:spPr>
          <a:xfrm>
            <a:off x="10629774" y="6478909"/>
            <a:ext cx="6629652" cy="1199944"/>
          </a:xfrm>
          <a:prstGeom prst="rect">
            <a:avLst/>
          </a:prstGeom>
        </p:spPr>
        <p:txBody>
          <a:bodyPr wrap="square">
            <a:spAutoFit/>
          </a:bodyPr>
          <a:lstStyle/>
          <a:p>
            <a:pPr algn="ctr"/>
            <a:r>
              <a:rPr lang="en-US" sz="2399" b="1" dirty="0">
                <a:solidFill>
                  <a:schemeClr val="bg1"/>
                </a:solidFill>
                <a:latin typeface="HelveticaNeueLT Std" panose="020B0604020202020204" pitchFamily="34" charset="0"/>
              </a:rPr>
              <a:t>CDC has developed recommendations for preventing the spread of viruses in communities.</a:t>
            </a:r>
            <a:endParaRPr lang="id-ID" sz="2399" b="1" dirty="0">
              <a:solidFill>
                <a:schemeClr val="bg1"/>
              </a:solidFill>
              <a:latin typeface="HelveticaNeueLT Std" panose="020B0604020202020204" pitchFamily="34" charset="0"/>
            </a:endParaRPr>
          </a:p>
        </p:txBody>
      </p:sp>
      <p:sp>
        <p:nvSpPr>
          <p:cNvPr id="12" name="TextBox 11">
            <a:extLst>
              <a:ext uri="{FF2B5EF4-FFF2-40B4-BE49-F238E27FC236}">
                <a16:creationId xmlns:a16="http://schemas.microsoft.com/office/drawing/2014/main" id="{9F20AE2C-80B4-45E4-9B1E-760D5E6F911E}"/>
              </a:ext>
            </a:extLst>
          </p:cNvPr>
          <p:cNvSpPr txBox="1"/>
          <p:nvPr/>
        </p:nvSpPr>
        <p:spPr>
          <a:xfrm>
            <a:off x="381000" y="8243077"/>
            <a:ext cx="4038600" cy="215444"/>
          </a:xfrm>
          <a:prstGeom prst="rect">
            <a:avLst/>
          </a:prstGeom>
          <a:noFill/>
        </p:spPr>
        <p:txBody>
          <a:bodyPr wrap="square" rtlCol="0">
            <a:spAutoFit/>
          </a:bodyPr>
          <a:lstStyle/>
          <a:p>
            <a:r>
              <a:rPr lang="en-US" sz="800" dirty="0">
                <a:hlinkClick r:id="rId2"/>
              </a:rPr>
              <a:t>https://www.cdc.gov/nonpharmaceutical-interventions/pdf/gr-pan-flu-ed-set.pdf</a:t>
            </a:r>
            <a:endParaRPr lang="en-US" sz="800" dirty="0"/>
          </a:p>
        </p:txBody>
      </p:sp>
      <p:sp>
        <p:nvSpPr>
          <p:cNvPr id="15" name="Rectangle 14">
            <a:extLst>
              <a:ext uri="{FF2B5EF4-FFF2-40B4-BE49-F238E27FC236}">
                <a16:creationId xmlns:a16="http://schemas.microsoft.com/office/drawing/2014/main" id="{6333CD50-1853-4C12-8D6C-F3B9343D806C}"/>
              </a:ext>
            </a:extLst>
          </p:cNvPr>
          <p:cNvSpPr/>
          <p:nvPr/>
        </p:nvSpPr>
        <p:spPr>
          <a:xfrm>
            <a:off x="228600" y="1456798"/>
            <a:ext cx="8404456" cy="889987"/>
          </a:xfrm>
          <a:prstGeom prst="rect">
            <a:avLst/>
          </a:prstGeom>
        </p:spPr>
        <p:txBody>
          <a:bodyPr wrap="square">
            <a:spAutoFit/>
          </a:bodyPr>
          <a:lstStyle/>
          <a:p>
            <a:pPr algn="ctr"/>
            <a:r>
              <a:rPr lang="en-US" sz="2000" dirty="0">
                <a:latin typeface="Helvetica LT Std Cond" panose="020B0506020202030204" pitchFamily="34" charset="0"/>
              </a:rPr>
              <a:t>CDC has developed this school-specific guidance document:</a:t>
            </a:r>
          </a:p>
          <a:p>
            <a:pPr algn="ctr">
              <a:lnSpc>
                <a:spcPct val="150000"/>
              </a:lnSpc>
            </a:pPr>
            <a:r>
              <a:rPr lang="en-US" sz="2400" b="1" dirty="0">
                <a:solidFill>
                  <a:srgbClr val="0065A4"/>
                </a:solidFill>
                <a:latin typeface="Helvetica LT Std Cond" panose="020B0506020202030204" pitchFamily="34" charset="0"/>
              </a:rPr>
              <a:t>Get Your School Ready for Pandemic Flu – August 2017</a:t>
            </a:r>
          </a:p>
        </p:txBody>
      </p:sp>
      <p:pic>
        <p:nvPicPr>
          <p:cNvPr id="3" name="Picture 2">
            <a:extLst>
              <a:ext uri="{FF2B5EF4-FFF2-40B4-BE49-F238E27FC236}">
                <a16:creationId xmlns:a16="http://schemas.microsoft.com/office/drawing/2014/main" id="{A31182F9-7030-4433-85C0-CADF02745797}"/>
              </a:ext>
            </a:extLst>
          </p:cNvPr>
          <p:cNvPicPr>
            <a:picLocks noChangeAspect="1"/>
          </p:cNvPicPr>
          <p:nvPr/>
        </p:nvPicPr>
        <p:blipFill>
          <a:blip r:embed="rId3"/>
          <a:stretch>
            <a:fillRect/>
          </a:stretch>
        </p:blipFill>
        <p:spPr>
          <a:xfrm>
            <a:off x="381000" y="3431259"/>
            <a:ext cx="3500203" cy="4533900"/>
          </a:xfrm>
          <a:prstGeom prst="rect">
            <a:avLst/>
          </a:prstGeom>
          <a:ln w="12700">
            <a:solidFill>
              <a:schemeClr val="tx1"/>
            </a:solidFill>
          </a:ln>
        </p:spPr>
      </p:pic>
      <p:sp>
        <p:nvSpPr>
          <p:cNvPr id="9" name="TextBox 8">
            <a:extLst>
              <a:ext uri="{FF2B5EF4-FFF2-40B4-BE49-F238E27FC236}">
                <a16:creationId xmlns:a16="http://schemas.microsoft.com/office/drawing/2014/main" id="{DEB14B8A-C32C-4197-8C03-3E817D198FA6}"/>
              </a:ext>
            </a:extLst>
          </p:cNvPr>
          <p:cNvSpPr txBox="1"/>
          <p:nvPr/>
        </p:nvSpPr>
        <p:spPr>
          <a:xfrm>
            <a:off x="4267200" y="2920892"/>
            <a:ext cx="4594458" cy="5909310"/>
          </a:xfrm>
          <a:prstGeom prst="rect">
            <a:avLst/>
          </a:prstGeom>
          <a:noFill/>
        </p:spPr>
        <p:txBody>
          <a:bodyPr wrap="square" rtlCol="0">
            <a:spAutoFit/>
          </a:bodyPr>
          <a:lstStyle/>
          <a:p>
            <a:r>
              <a:rPr lang="en-US" dirty="0">
                <a:latin typeface="Helvetica LT Std Cond" panose="020B0506020202030204" pitchFamily="34" charset="0"/>
              </a:rPr>
              <a:t>We encourage all schools to assure that </a:t>
            </a:r>
            <a:r>
              <a:rPr lang="en-US" dirty="0" err="1">
                <a:latin typeface="Helvetica LT Std Cond" panose="020B0506020202030204" pitchFamily="34" charset="0"/>
              </a:rPr>
              <a:t>eky</a:t>
            </a:r>
            <a:r>
              <a:rPr lang="en-US" dirty="0">
                <a:latin typeface="Helvetica LT Std Cond" panose="020B0506020202030204" pitchFamily="34" charset="0"/>
              </a:rPr>
              <a:t> prevention strategies are included in your emergency operations plan and that you are promoting use of the following:</a:t>
            </a:r>
          </a:p>
          <a:p>
            <a:endParaRPr lang="en-US" dirty="0">
              <a:latin typeface="Helvetica LT Std Cond" panose="020B0506020202030204" pitchFamily="34" charset="0"/>
            </a:endParaRPr>
          </a:p>
          <a:p>
            <a:pPr marL="285750" indent="-285750">
              <a:buFont typeface="Wingdings" panose="05000000000000000000" pitchFamily="2" charset="2"/>
              <a:buChar char="§"/>
            </a:pPr>
            <a:r>
              <a:rPr lang="en-US" dirty="0">
                <a:latin typeface="Helvetica LT Std Cond" panose="020B0506020202030204" pitchFamily="34" charset="0"/>
              </a:rPr>
              <a:t>Promote the daily practice of everyday preventive actions at all times.</a:t>
            </a:r>
          </a:p>
          <a:p>
            <a:pPr marL="285750" indent="-285750">
              <a:buFont typeface="Wingdings" panose="05000000000000000000" pitchFamily="2" charset="2"/>
              <a:buChar char="§"/>
            </a:pPr>
            <a:r>
              <a:rPr lang="en-US" dirty="0">
                <a:latin typeface="Helvetica LT Std Cond" panose="020B0506020202030204" pitchFamily="34" charset="0"/>
              </a:rPr>
              <a:t>Provide respiratory illness prevention supplies in your school.</a:t>
            </a:r>
          </a:p>
          <a:p>
            <a:pPr marL="285750" indent="-285750">
              <a:buFont typeface="Wingdings" panose="05000000000000000000" pitchFamily="2" charset="2"/>
              <a:buChar char="§"/>
            </a:pPr>
            <a:r>
              <a:rPr lang="en-US" dirty="0">
                <a:latin typeface="Helvetica LT Std Cond" panose="020B0506020202030204" pitchFamily="34" charset="0"/>
              </a:rPr>
              <a:t>Plan for staff and student absences.</a:t>
            </a:r>
          </a:p>
          <a:p>
            <a:pPr marL="285750" indent="-285750">
              <a:buFont typeface="Wingdings" panose="05000000000000000000" pitchFamily="2" charset="2"/>
              <a:buChar char="§"/>
            </a:pPr>
            <a:r>
              <a:rPr lang="en-US" dirty="0">
                <a:latin typeface="Helvetica LT Std Cond" panose="020B0506020202030204" pitchFamily="34" charset="0"/>
              </a:rPr>
              <a:t>Develop a method for tracking respiratory illness-related staff and student absences.</a:t>
            </a:r>
          </a:p>
          <a:p>
            <a:pPr marL="285750" indent="-285750">
              <a:buFont typeface="Wingdings" panose="05000000000000000000" pitchFamily="2" charset="2"/>
              <a:buChar char="§"/>
            </a:pPr>
            <a:r>
              <a:rPr lang="en-US" dirty="0">
                <a:latin typeface="Helvetica LT Std Cond" panose="020B0506020202030204" pitchFamily="34" charset="0"/>
              </a:rPr>
              <a:t>Identify space that can be used to separate sick people (if possible).</a:t>
            </a:r>
          </a:p>
          <a:p>
            <a:pPr marL="285750" indent="-285750">
              <a:buFont typeface="Wingdings" panose="05000000000000000000" pitchFamily="2" charset="2"/>
              <a:buChar char="§"/>
            </a:pPr>
            <a:r>
              <a:rPr lang="en-US" dirty="0">
                <a:latin typeface="Helvetica LT Std Cond" panose="020B0506020202030204" pitchFamily="34" charset="0"/>
              </a:rPr>
              <a:t>Plan ways to increase the space between people to at least 3 feet or limit face-to-face contact between people at school.</a:t>
            </a:r>
          </a:p>
          <a:p>
            <a:pPr marL="285750" indent="-285750">
              <a:buFont typeface="Wingdings" panose="05000000000000000000" pitchFamily="2" charset="2"/>
              <a:buChar char="§"/>
            </a:pPr>
            <a:r>
              <a:rPr lang="en-US" dirty="0">
                <a:latin typeface="Helvetica LT Std Cond" panose="020B0506020202030204" pitchFamily="34" charset="0"/>
              </a:rPr>
              <a:t>Develop a risk-assessment and risk-management process for your school.</a:t>
            </a:r>
          </a:p>
          <a:p>
            <a:pPr marL="285750" indent="-285750">
              <a:buFont typeface="Wingdings" panose="05000000000000000000" pitchFamily="2" charset="2"/>
              <a:buChar char="§"/>
            </a:pPr>
            <a:r>
              <a:rPr lang="en-US" dirty="0">
                <a:latin typeface="Helvetica LT Std Cond" panose="020B0506020202030204" pitchFamily="34" charset="0"/>
              </a:rPr>
              <a:t>Review your process for planning school events.</a:t>
            </a:r>
          </a:p>
        </p:txBody>
      </p:sp>
      <p:sp>
        <p:nvSpPr>
          <p:cNvPr id="16" name="TextBox 15">
            <a:extLst>
              <a:ext uri="{FF2B5EF4-FFF2-40B4-BE49-F238E27FC236}">
                <a16:creationId xmlns:a16="http://schemas.microsoft.com/office/drawing/2014/main" id="{48988E50-8DE9-43DD-8A53-E1560B7E6EE4}"/>
              </a:ext>
            </a:extLst>
          </p:cNvPr>
          <p:cNvSpPr txBox="1"/>
          <p:nvPr/>
        </p:nvSpPr>
        <p:spPr>
          <a:xfrm>
            <a:off x="381000" y="9215842"/>
            <a:ext cx="8305800" cy="646331"/>
          </a:xfrm>
          <a:prstGeom prst="rect">
            <a:avLst/>
          </a:prstGeom>
          <a:noFill/>
        </p:spPr>
        <p:txBody>
          <a:bodyPr wrap="square" rtlCol="0">
            <a:spAutoFit/>
          </a:bodyPr>
          <a:lstStyle/>
          <a:p>
            <a:r>
              <a:rPr lang="en-US" dirty="0">
                <a:latin typeface="Helvetica LT Std Cond" panose="020B0506020202030204" pitchFamily="34" charset="0"/>
              </a:rPr>
              <a:t>The above items as well as consideration of/planning for school dismissals and emergency communication plans are covered in this CDC school guidance document.</a:t>
            </a:r>
          </a:p>
        </p:txBody>
      </p:sp>
      <p:cxnSp>
        <p:nvCxnSpPr>
          <p:cNvPr id="24" name="Straight Connector 23">
            <a:extLst>
              <a:ext uri="{FF2B5EF4-FFF2-40B4-BE49-F238E27FC236}">
                <a16:creationId xmlns:a16="http://schemas.microsoft.com/office/drawing/2014/main" id="{95F46B67-103A-402F-9E4F-ADB7E19DEC7D}"/>
              </a:ext>
            </a:extLst>
          </p:cNvPr>
          <p:cNvCxnSpPr>
            <a:cxnSpLocks/>
          </p:cNvCxnSpPr>
          <p:nvPr/>
        </p:nvCxnSpPr>
        <p:spPr>
          <a:xfrm>
            <a:off x="10623550" y="4838700"/>
            <a:ext cx="66421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2FAC74F3-B62D-43E9-B6CA-C52BF430F1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9691" y="424827"/>
            <a:ext cx="4529819" cy="2604911"/>
          </a:xfrm>
          <a:prstGeom prst="rect">
            <a:avLst/>
          </a:prstGeom>
        </p:spPr>
      </p:pic>
      <p:sp>
        <p:nvSpPr>
          <p:cNvPr id="14" name="Rectangle 13">
            <a:extLst>
              <a:ext uri="{FF2B5EF4-FFF2-40B4-BE49-F238E27FC236}">
                <a16:creationId xmlns:a16="http://schemas.microsoft.com/office/drawing/2014/main" id="{415A1A61-C6AF-4A66-BA1B-699CB45AB529}"/>
              </a:ext>
            </a:extLst>
          </p:cNvPr>
          <p:cNvSpPr/>
          <p:nvPr/>
        </p:nvSpPr>
        <p:spPr>
          <a:xfrm>
            <a:off x="8915401" y="5044196"/>
            <a:ext cx="9296400" cy="736292"/>
          </a:xfrm>
          <a:prstGeom prst="rect">
            <a:avLst/>
          </a:prstGeom>
        </p:spPr>
        <p:txBody>
          <a:bodyPr wrap="square">
            <a:spAutoFit/>
          </a:bodyPr>
          <a:lstStyle/>
          <a:p>
            <a:pPr marL="457200" indent="-457200" algn="ctr">
              <a:lnSpc>
                <a:spcPct val="150000"/>
              </a:lnSpc>
              <a:buFont typeface="Wingdings" panose="05000000000000000000" pitchFamily="2" charset="2"/>
              <a:buChar char="ü"/>
            </a:pPr>
            <a:r>
              <a:rPr lang="en-US" sz="3200" b="1" dirty="0">
                <a:solidFill>
                  <a:schemeClr val="accent2"/>
                </a:solidFill>
                <a:latin typeface="HelveticaNeueLT Std" panose="020B0604020202020204" pitchFamily="34" charset="0"/>
              </a:rPr>
              <a:t>Keep Schools Safe, Open and Operational.</a:t>
            </a:r>
            <a:endParaRPr lang="id-ID" sz="3200" b="1" dirty="0">
              <a:solidFill>
                <a:schemeClr val="accent2"/>
              </a:solidFill>
              <a:latin typeface="HelveticaNeueLT Std" panose="020B0604020202020204" pitchFamily="34" charset="0"/>
            </a:endParaRPr>
          </a:p>
        </p:txBody>
      </p:sp>
      <p:sp>
        <p:nvSpPr>
          <p:cNvPr id="17" name="Rectangle 16">
            <a:extLst>
              <a:ext uri="{FF2B5EF4-FFF2-40B4-BE49-F238E27FC236}">
                <a16:creationId xmlns:a16="http://schemas.microsoft.com/office/drawing/2014/main" id="{945AD783-134D-4235-A4B1-426FBE98D819}"/>
              </a:ext>
            </a:extLst>
          </p:cNvPr>
          <p:cNvSpPr/>
          <p:nvPr/>
        </p:nvSpPr>
        <p:spPr>
          <a:xfrm>
            <a:off x="10854040" y="3028579"/>
            <a:ext cx="5727942" cy="1446550"/>
          </a:xfrm>
          <a:prstGeom prst="rect">
            <a:avLst/>
          </a:prstGeom>
        </p:spPr>
        <p:txBody>
          <a:bodyPr wrap="square">
            <a:spAutoFit/>
          </a:bodyPr>
          <a:lstStyle/>
          <a:p>
            <a:pPr algn="ctr"/>
            <a:r>
              <a:rPr lang="en-US" sz="4400" dirty="0">
                <a:solidFill>
                  <a:schemeClr val="bg1"/>
                </a:solidFill>
                <a:latin typeface="HelveticaNeueLT Std Blk" panose="020B0904020202020204" pitchFamily="34" charset="0"/>
              </a:rPr>
              <a:t>Prepare Your </a:t>
            </a:r>
            <a:br>
              <a:rPr lang="en-US" sz="4400" dirty="0">
                <a:solidFill>
                  <a:schemeClr val="bg1"/>
                </a:solidFill>
                <a:latin typeface="HelveticaNeueLT Std Blk" panose="020B0904020202020204" pitchFamily="34" charset="0"/>
              </a:rPr>
            </a:br>
            <a:r>
              <a:rPr lang="en-US" sz="4400" dirty="0">
                <a:solidFill>
                  <a:schemeClr val="bg1"/>
                </a:solidFill>
                <a:latin typeface="HelveticaNeueLT Std Blk" panose="020B0904020202020204" pitchFamily="34" charset="0"/>
              </a:rPr>
              <a:t>School Community</a:t>
            </a:r>
          </a:p>
        </p:txBody>
      </p:sp>
    </p:spTree>
    <p:extLst>
      <p:ext uri="{BB962C8B-B14F-4D97-AF65-F5344CB8AC3E}">
        <p14:creationId xmlns:p14="http://schemas.microsoft.com/office/powerpoint/2010/main" val="81202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5A58A-D512-4EC3-9E17-E3AF18C947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3" name="TextBox 2">
            <a:extLst>
              <a:ext uri="{FF2B5EF4-FFF2-40B4-BE49-F238E27FC236}">
                <a16:creationId xmlns:a16="http://schemas.microsoft.com/office/drawing/2014/main" id="{14D6FD72-8573-4878-8C90-F42A6420922D}"/>
              </a:ext>
            </a:extLst>
          </p:cNvPr>
          <p:cNvSpPr txBox="1"/>
          <p:nvPr/>
        </p:nvSpPr>
        <p:spPr>
          <a:xfrm>
            <a:off x="6477000" y="3071935"/>
            <a:ext cx="10896600" cy="5648915"/>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i="0" u="none" strike="noStrike" kern="1200" cap="none" spc="0" normalizeH="0" baseline="0" noProof="0" dirty="0">
                <a:ln>
                  <a:noFill/>
                </a:ln>
                <a:solidFill>
                  <a:srgbClr val="0065A4"/>
                </a:solidFill>
                <a:effectLst/>
                <a:uLnTx/>
                <a:uFillTx/>
                <a:latin typeface="HelveticaNeueLT Std Blk" panose="020B0904020202020204" pitchFamily="34" charset="0"/>
              </a:rPr>
              <a:t>What is </a:t>
            </a:r>
            <a:r>
              <a:rPr kumimoji="0" lang="en-US" sz="4400" i="0" u="none" strike="noStrike" kern="1200" cap="none" spc="0" normalizeH="0" baseline="0" noProof="0" dirty="0">
                <a:ln>
                  <a:noFill/>
                </a:ln>
                <a:solidFill>
                  <a:srgbClr val="F58025"/>
                </a:solidFill>
                <a:effectLst/>
                <a:uLnTx/>
                <a:uFillTx/>
                <a:latin typeface="HelveticaNeueLT Std Blk" panose="020B0904020202020204" pitchFamily="34" charset="0"/>
              </a:rPr>
              <a:t>COVID-19?</a:t>
            </a:r>
            <a:endParaRPr lang="en-US" sz="4400" dirty="0">
              <a:solidFill>
                <a:srgbClr val="F58025"/>
              </a:solidFill>
              <a:latin typeface="HelveticaNeueLT Std Blk" panose="020B0904020202020204" pitchFamily="34" charset="0"/>
            </a:endParaRPr>
          </a:p>
          <a:p>
            <a:pPr marL="285750" indent="-285750">
              <a:buFont typeface="Arial" panose="020B0604020202020204" pitchFamily="34" charset="0"/>
              <a:buChar char="•"/>
              <a:defRPr/>
            </a:pPr>
            <a:r>
              <a:rPr lang="en-US" sz="2800" dirty="0">
                <a:latin typeface="Helvetica LT Std Cond" panose="020B0506020202030204" pitchFamily="34" charset="0"/>
              </a:rPr>
              <a:t>Common human coronaviruses usually cause mild to moderate upper-respiratory tract illnesses, like the common cold. </a:t>
            </a:r>
          </a:p>
          <a:p>
            <a:pPr marL="285750" indent="-285750">
              <a:lnSpc>
                <a:spcPts val="1000"/>
              </a:lnSpc>
              <a:buFont typeface="Arial" panose="020B0604020202020204" pitchFamily="34" charset="0"/>
              <a:buChar char="•"/>
              <a:defRPr/>
            </a:pPr>
            <a:endParaRPr lang="en-US" sz="2800" dirty="0">
              <a:latin typeface="Helvetica LT Std Cond" panose="020B0506020202030204" pitchFamily="34" charset="0"/>
            </a:endParaRPr>
          </a:p>
          <a:p>
            <a:pPr marL="285750" indent="-285750">
              <a:buFont typeface="Arial" panose="020B0604020202020204" pitchFamily="34" charset="0"/>
              <a:buChar char="•"/>
              <a:defRPr/>
            </a:pPr>
            <a:r>
              <a:rPr lang="en-US" sz="2800" dirty="0">
                <a:latin typeface="Helvetica LT Std Cond" panose="020B0506020202030204" pitchFamily="34" charset="0"/>
              </a:rPr>
              <a:t>Most people get infected with one or more of these viruses at some point in their lives and these </a:t>
            </a:r>
            <a:r>
              <a:rPr lang="en-US" sz="2800" b="1" dirty="0">
                <a:latin typeface="Helvetica LT Std Cond" panose="020B0506020202030204" pitchFamily="34" charset="0"/>
              </a:rPr>
              <a:t>should not be confused with</a:t>
            </a:r>
            <a:r>
              <a:rPr lang="en-US" sz="2800" dirty="0">
                <a:latin typeface="Helvetica LT Std Cond" panose="020B0506020202030204" pitchFamily="34" charset="0"/>
              </a:rPr>
              <a:t> COVID-19 </a:t>
            </a:r>
          </a:p>
          <a:p>
            <a:pPr marL="285750" indent="-285750">
              <a:lnSpc>
                <a:spcPts val="1200"/>
              </a:lnSpc>
              <a:buFont typeface="Arial" panose="020B0604020202020204" pitchFamily="34" charset="0"/>
              <a:buChar char="•"/>
              <a:defRPr/>
            </a:pPr>
            <a:endParaRPr lang="en-US" sz="2800" dirty="0">
              <a:latin typeface="Helvetica LT Std Cond" panose="020B0506020202030204" pitchFamily="34" charset="0"/>
            </a:endParaRPr>
          </a:p>
          <a:p>
            <a:pPr marL="285750" indent="-285750">
              <a:buFont typeface="Arial" panose="020B0604020202020204" pitchFamily="34" charset="0"/>
              <a:buChar char="•"/>
              <a:defRPr/>
            </a:pPr>
            <a:r>
              <a:rPr kumimoji="0" lang="en-US" sz="2800" b="1" i="0" u="none" strike="noStrike" kern="1200" cap="none" spc="0" normalizeH="0" baseline="0" noProof="0" dirty="0">
                <a:ln>
                  <a:noFill/>
                </a:ln>
                <a:effectLst/>
                <a:uLnTx/>
                <a:uFillTx/>
                <a:latin typeface="Helvetica LT Std Cond" panose="020B0506020202030204" pitchFamily="34" charset="0"/>
              </a:rPr>
              <a:t>COVID-19</a:t>
            </a:r>
            <a:r>
              <a:rPr kumimoji="0" lang="en-US" sz="2800" b="1" i="0" u="none" strike="noStrike" kern="1200" cap="none" spc="0" normalizeH="0" baseline="0" noProof="0" dirty="0">
                <a:ln>
                  <a:noFill/>
                </a:ln>
                <a:solidFill>
                  <a:srgbClr val="F58025"/>
                </a:solidFill>
                <a:effectLst/>
                <a:uLnTx/>
                <a:uFillTx/>
                <a:latin typeface="Helvetica LT Std Cond" panose="020B0506020202030204" pitchFamily="34" charset="0"/>
              </a:rPr>
              <a:t> </a:t>
            </a:r>
            <a:r>
              <a:rPr kumimoji="0" lang="en-US" sz="2800" b="1" i="0" u="none" strike="noStrike" kern="1200" cap="none" spc="0" normalizeH="0" baseline="0" noProof="0" dirty="0">
                <a:ln>
                  <a:noFill/>
                </a:ln>
                <a:solidFill>
                  <a:prstClr val="black"/>
                </a:solidFill>
                <a:effectLst/>
                <a:uLnTx/>
                <a:uFillTx/>
                <a:latin typeface="Helvetica LT Std Cond" panose="020B0506020202030204" pitchFamily="34" charset="0"/>
              </a:rPr>
              <a:t>is a new respiratory illness</a:t>
            </a:r>
            <a:r>
              <a:rPr kumimoji="0" lang="en-US" sz="2400" b="1" i="0" u="none" strike="noStrike" kern="1200" cap="none" spc="0" normalizeH="0" baseline="0" noProof="0" dirty="0">
                <a:ln>
                  <a:noFill/>
                </a:ln>
                <a:solidFill>
                  <a:prstClr val="black"/>
                </a:solidFill>
                <a:effectLst/>
                <a:uLnTx/>
                <a:uFillTx/>
                <a:latin typeface="Helvetica LT Std Cond" panose="020B0506020202030204" pitchFamily="34" charset="0"/>
              </a:rPr>
              <a:t> </a:t>
            </a:r>
            <a:r>
              <a:rPr kumimoji="0" lang="en-US" sz="2800" b="0" i="0" u="none" strike="noStrike" kern="1200" cap="none" spc="0" normalizeH="0" baseline="0" noProof="0" dirty="0">
                <a:ln>
                  <a:noFill/>
                </a:ln>
                <a:solidFill>
                  <a:prstClr val="black"/>
                </a:solidFill>
                <a:effectLst/>
                <a:uLnTx/>
                <a:uFillTx/>
                <a:latin typeface="HelveticaNeueLT Std Cn" panose="020B0506030502030204" pitchFamily="34" charset="0"/>
              </a:rPr>
              <a:t>in people and can spread from person-to-person.</a:t>
            </a:r>
          </a:p>
          <a:p>
            <a:pPr marL="285750" indent="-285750">
              <a:lnSpc>
                <a:spcPts val="1200"/>
              </a:lnSpc>
              <a:buFont typeface="Arial" panose="020B0604020202020204" pitchFamily="34" charset="0"/>
              <a:buChar char="•"/>
              <a:defRPr/>
            </a:pPr>
            <a:endParaRPr kumimoji="0" lang="en-US" sz="2800" b="0" i="0" u="none" strike="noStrike" kern="1200" cap="none" spc="0" normalizeH="0" baseline="0" noProof="0" dirty="0">
              <a:ln>
                <a:noFill/>
              </a:ln>
              <a:solidFill>
                <a:prstClr val="black"/>
              </a:solidFill>
              <a:effectLst/>
              <a:uLnTx/>
              <a:uFillTx/>
              <a:latin typeface="HelveticaNeueLT Std Cn" panose="020B0506030502030204" pitchFamily="34" charset="0"/>
            </a:endParaRPr>
          </a:p>
          <a:p>
            <a:pPr marL="290513" lvl="0" indent="-290513">
              <a:buFont typeface="Arial" panose="020B0604020202020204" pitchFamily="34" charset="0"/>
              <a:buChar char="•"/>
              <a:defRPr/>
            </a:pPr>
            <a:r>
              <a:rPr lang="en-US" sz="2800" dirty="0">
                <a:latin typeface="Helvetica LT Std Cond" panose="020B0506020202030204" pitchFamily="34" charset="0"/>
              </a:rPr>
              <a:t>The virus has been named “SARS-CoV-2” and the disease it causes has been named “coronavirus disease 2019” (abbreviated “COVID-19”).</a:t>
            </a:r>
          </a:p>
          <a:p>
            <a:pPr marL="290513" lvl="0" indent="-290513">
              <a:lnSpc>
                <a:spcPts val="1200"/>
              </a:lnSpc>
              <a:buFont typeface="Arial" panose="020B0604020202020204" pitchFamily="34" charset="0"/>
              <a:buChar char="•"/>
              <a:defRPr/>
            </a:pPr>
            <a:endParaRPr kumimoji="0" lang="en-US" sz="3600" b="0" i="0" u="none" strike="noStrike" kern="1200" cap="none" spc="0" normalizeH="0" baseline="0" noProof="0" dirty="0">
              <a:ln>
                <a:noFill/>
              </a:ln>
              <a:solidFill>
                <a:prstClr val="black"/>
              </a:solidFill>
              <a:effectLst/>
              <a:uLnTx/>
              <a:uFillTx/>
              <a:latin typeface="HelveticaNeueLT Std Cn" panose="020B0506030502030204" pitchFamily="34" charset="0"/>
            </a:endParaRPr>
          </a:p>
          <a:p>
            <a:pPr marL="290513" marR="0" lvl="0" indent="-2905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NeueLT Std Cn" panose="020B0506030502030204" pitchFamily="34" charset="0"/>
              </a:rPr>
              <a:t>This virus was first identified during an investigation into an outbreak in Wuhan, China in December 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NeueLT Std Cn" panose="020B0506030502030204" pitchFamily="34" charset="0"/>
            </a:endParaRPr>
          </a:p>
        </p:txBody>
      </p:sp>
      <p:pic>
        <p:nvPicPr>
          <p:cNvPr id="8" name="Picture 7">
            <a:extLst>
              <a:ext uri="{FF2B5EF4-FFF2-40B4-BE49-F238E27FC236}">
                <a16:creationId xmlns:a16="http://schemas.microsoft.com/office/drawing/2014/main" id="{49A61D5C-4EEE-4C9B-81BD-ACD71EF41550}"/>
              </a:ext>
            </a:extLst>
          </p:cNvPr>
          <p:cNvPicPr>
            <a:picLocks noChangeAspect="1"/>
          </p:cNvPicPr>
          <p:nvPr/>
        </p:nvPicPr>
        <p:blipFill rotWithShape="1">
          <a:blip r:embed="rId3"/>
          <a:srcRect l="23995"/>
          <a:stretch/>
        </p:blipFill>
        <p:spPr>
          <a:xfrm>
            <a:off x="457200" y="3307042"/>
            <a:ext cx="5792878" cy="5178702"/>
          </a:xfrm>
          <a:prstGeom prst="rect">
            <a:avLst/>
          </a:prstGeom>
        </p:spPr>
      </p:pic>
      <p:sp>
        <p:nvSpPr>
          <p:cNvPr id="6" name="TextBox 5">
            <a:extLst>
              <a:ext uri="{FF2B5EF4-FFF2-40B4-BE49-F238E27FC236}">
                <a16:creationId xmlns:a16="http://schemas.microsoft.com/office/drawing/2014/main" id="{97A059FE-14C6-4D93-8B77-55B9AFD51B50}"/>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Update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Tree>
    <p:extLst>
      <p:ext uri="{BB962C8B-B14F-4D97-AF65-F5344CB8AC3E}">
        <p14:creationId xmlns:p14="http://schemas.microsoft.com/office/powerpoint/2010/main" val="4051009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02BBC2-25E7-4749-88CD-2160BCAD39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7" name="TextBox 16">
            <a:extLst>
              <a:ext uri="{FF2B5EF4-FFF2-40B4-BE49-F238E27FC236}">
                <a16:creationId xmlns:a16="http://schemas.microsoft.com/office/drawing/2014/main" id="{A7EDF5DB-D7B7-4D01-BA71-4BCF26CB189D}"/>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4" name="TextBox 3">
            <a:extLst>
              <a:ext uri="{FF2B5EF4-FFF2-40B4-BE49-F238E27FC236}">
                <a16:creationId xmlns:a16="http://schemas.microsoft.com/office/drawing/2014/main" id="{9FAC3E7E-651C-45E9-8F42-FDE6B3323911}"/>
              </a:ext>
            </a:extLst>
          </p:cNvPr>
          <p:cNvSpPr txBox="1"/>
          <p:nvPr/>
        </p:nvSpPr>
        <p:spPr>
          <a:xfrm>
            <a:off x="2295548" y="4000500"/>
            <a:ext cx="14087452" cy="954107"/>
          </a:xfrm>
          <a:prstGeom prst="rect">
            <a:avLst/>
          </a:prstGeom>
          <a:noFill/>
        </p:spPr>
        <p:txBody>
          <a:bodyPr wrap="square" rtlCol="0">
            <a:spAutoFit/>
          </a:bodyPr>
          <a:lstStyle/>
          <a:p>
            <a:pPr algn="ctr"/>
            <a:r>
              <a:rPr lang="en-US" sz="2800" dirty="0">
                <a:latin typeface="HelveticaNeueLT Std Cn" panose="020B0506030502030204" pitchFamily="34" charset="0"/>
              </a:rPr>
              <a:t>Due to recent acceleration of COVID-19 transmission worldwide and in accordance with current federal guidance, the Illinois Department of Public Health (IDPH) recommends the following: </a:t>
            </a:r>
            <a:endParaRPr lang="en-US" sz="3200" b="1" dirty="0">
              <a:solidFill>
                <a:srgbClr val="C00000"/>
              </a:solidFill>
              <a:latin typeface="HelveticaNeueLT Std Cn" panose="020B0506030502030204" pitchFamily="34" charset="0"/>
            </a:endParaRPr>
          </a:p>
        </p:txBody>
      </p:sp>
      <p:sp>
        <p:nvSpPr>
          <p:cNvPr id="8" name="Rectangle 7">
            <a:extLst>
              <a:ext uri="{FF2B5EF4-FFF2-40B4-BE49-F238E27FC236}">
                <a16:creationId xmlns:a16="http://schemas.microsoft.com/office/drawing/2014/main" id="{EBA11944-2628-4EFE-AC66-627D4A3CF677}"/>
              </a:ext>
            </a:extLst>
          </p:cNvPr>
          <p:cNvSpPr/>
          <p:nvPr/>
        </p:nvSpPr>
        <p:spPr>
          <a:xfrm>
            <a:off x="2377881" y="2933110"/>
            <a:ext cx="13922786" cy="769441"/>
          </a:xfrm>
          <a:prstGeom prst="rect">
            <a:avLst/>
          </a:prstGeom>
        </p:spPr>
        <p:txBody>
          <a:bodyPr wrap="none">
            <a:spAutoFit/>
          </a:bodyPr>
          <a:lstStyle/>
          <a:p>
            <a:r>
              <a:rPr lang="en-US" sz="4000" dirty="0">
                <a:solidFill>
                  <a:srgbClr val="0065A4"/>
                </a:solidFill>
                <a:latin typeface="HelveticaNeueLT Std Blk" panose="020B0904020202020204" pitchFamily="34" charset="0"/>
              </a:rPr>
              <a:t>Guidance for </a:t>
            </a:r>
            <a:r>
              <a:rPr lang="en-US" sz="4400" dirty="0">
                <a:solidFill>
                  <a:srgbClr val="0065A4"/>
                </a:solidFill>
                <a:latin typeface="HelveticaNeueLT Std Blk" panose="020B0904020202020204" pitchFamily="34" charset="0"/>
              </a:rPr>
              <a:t>Illinois</a:t>
            </a:r>
            <a:r>
              <a:rPr lang="en-US" sz="4000" dirty="0">
                <a:solidFill>
                  <a:srgbClr val="0065A4"/>
                </a:solidFill>
                <a:latin typeface="HelveticaNeueLT Std Blk" panose="020B0904020202020204" pitchFamily="34" charset="0"/>
              </a:rPr>
              <a:t> Students Regarding COVID-19</a:t>
            </a:r>
          </a:p>
        </p:txBody>
      </p:sp>
      <p:sp>
        <p:nvSpPr>
          <p:cNvPr id="10" name="Rectangle 9">
            <a:extLst>
              <a:ext uri="{FF2B5EF4-FFF2-40B4-BE49-F238E27FC236}">
                <a16:creationId xmlns:a16="http://schemas.microsoft.com/office/drawing/2014/main" id="{F324243D-DEE3-4550-997D-095BA8080F80}"/>
              </a:ext>
            </a:extLst>
          </p:cNvPr>
          <p:cNvSpPr/>
          <p:nvPr/>
        </p:nvSpPr>
        <p:spPr>
          <a:xfrm>
            <a:off x="411480" y="5449312"/>
            <a:ext cx="5303520" cy="2554545"/>
          </a:xfrm>
          <a:prstGeom prst="rect">
            <a:avLst/>
          </a:prstGeom>
        </p:spPr>
        <p:txBody>
          <a:bodyPr wrap="square">
            <a:spAutoFit/>
          </a:bodyPr>
          <a:lstStyle/>
          <a:p>
            <a:pPr algn="ctr"/>
            <a:r>
              <a:rPr lang="en-US" sz="3200" b="1" dirty="0">
                <a:solidFill>
                  <a:srgbClr val="C00000"/>
                </a:solidFill>
                <a:latin typeface="HelveticaNeueLT Std Cn" panose="020B0506030502030204" pitchFamily="34" charset="0"/>
              </a:rPr>
              <a:t>Any student returning from mainland China, South Korea, Italy and Iran should not attend school for 14 days after the return date. </a:t>
            </a:r>
          </a:p>
        </p:txBody>
      </p:sp>
      <p:sp>
        <p:nvSpPr>
          <p:cNvPr id="11" name="Rectangle 10">
            <a:extLst>
              <a:ext uri="{FF2B5EF4-FFF2-40B4-BE49-F238E27FC236}">
                <a16:creationId xmlns:a16="http://schemas.microsoft.com/office/drawing/2014/main" id="{ABED06B7-6E24-47C0-A179-43733A6B3A41}"/>
              </a:ext>
            </a:extLst>
          </p:cNvPr>
          <p:cNvSpPr/>
          <p:nvPr/>
        </p:nvSpPr>
        <p:spPr>
          <a:xfrm>
            <a:off x="6520992" y="5449312"/>
            <a:ext cx="5303520" cy="1077218"/>
          </a:xfrm>
          <a:prstGeom prst="rect">
            <a:avLst/>
          </a:prstGeom>
        </p:spPr>
        <p:txBody>
          <a:bodyPr wrap="square">
            <a:spAutoFit/>
          </a:bodyPr>
          <a:lstStyle/>
          <a:p>
            <a:pPr algn="ctr"/>
            <a:r>
              <a:rPr lang="en-US" sz="3200" b="1" dirty="0">
                <a:solidFill>
                  <a:srgbClr val="C00000"/>
                </a:solidFill>
                <a:latin typeface="HelveticaNeueLT Std Cn" panose="020B0506030502030204" pitchFamily="34" charset="0"/>
              </a:rPr>
              <a:t>Absences for this purpose should be excused.</a:t>
            </a:r>
          </a:p>
        </p:txBody>
      </p:sp>
      <p:sp>
        <p:nvSpPr>
          <p:cNvPr id="12" name="Rectangle 11">
            <a:extLst>
              <a:ext uri="{FF2B5EF4-FFF2-40B4-BE49-F238E27FC236}">
                <a16:creationId xmlns:a16="http://schemas.microsoft.com/office/drawing/2014/main" id="{F3A192D0-CADB-4237-A33D-83D80BD4FE42}"/>
              </a:ext>
            </a:extLst>
          </p:cNvPr>
          <p:cNvSpPr/>
          <p:nvPr/>
        </p:nvSpPr>
        <p:spPr>
          <a:xfrm>
            <a:off x="12604291" y="5449312"/>
            <a:ext cx="5303520" cy="2554545"/>
          </a:xfrm>
          <a:prstGeom prst="rect">
            <a:avLst/>
          </a:prstGeom>
        </p:spPr>
        <p:txBody>
          <a:bodyPr wrap="square">
            <a:spAutoFit/>
          </a:bodyPr>
          <a:lstStyle/>
          <a:p>
            <a:pPr algn="ctr"/>
            <a:r>
              <a:rPr lang="en-US" sz="3200" b="1" dirty="0">
                <a:solidFill>
                  <a:srgbClr val="C00000"/>
                </a:solidFill>
                <a:latin typeface="HelveticaNeueLT Std Cn" panose="020B0506030502030204" pitchFamily="34" charset="0"/>
              </a:rPr>
              <a:t>Family members of these students should not attend work if they also traveled to </a:t>
            </a:r>
            <a:br>
              <a:rPr lang="en-US" sz="3200" b="1" dirty="0">
                <a:solidFill>
                  <a:srgbClr val="C00000"/>
                </a:solidFill>
                <a:latin typeface="HelveticaNeueLT Std Cn" panose="020B0506030502030204" pitchFamily="34" charset="0"/>
              </a:rPr>
            </a:br>
            <a:r>
              <a:rPr lang="en-US" sz="3200" b="1" dirty="0">
                <a:solidFill>
                  <a:srgbClr val="C00000"/>
                </a:solidFill>
                <a:latin typeface="HelveticaNeueLT Std Cn" panose="020B0506030502030204" pitchFamily="34" charset="0"/>
              </a:rPr>
              <a:t>mainland China, South Korea, Italy and Iran. </a:t>
            </a:r>
          </a:p>
        </p:txBody>
      </p:sp>
      <p:cxnSp>
        <p:nvCxnSpPr>
          <p:cNvPr id="14" name="Straight Connector 13">
            <a:extLst>
              <a:ext uri="{FF2B5EF4-FFF2-40B4-BE49-F238E27FC236}">
                <a16:creationId xmlns:a16="http://schemas.microsoft.com/office/drawing/2014/main" id="{5229CAB1-3175-4198-976D-938E4FD9B51E}"/>
              </a:ext>
            </a:extLst>
          </p:cNvPr>
          <p:cNvCxnSpPr>
            <a:cxnSpLocks/>
          </p:cNvCxnSpPr>
          <p:nvPr/>
        </p:nvCxnSpPr>
        <p:spPr>
          <a:xfrm>
            <a:off x="6096000" y="5482741"/>
            <a:ext cx="0" cy="2932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5ACE51-23B0-4991-9A37-D78CFAA7F98E}"/>
              </a:ext>
            </a:extLst>
          </p:cNvPr>
          <p:cNvSpPr txBox="1"/>
          <p:nvPr/>
        </p:nvSpPr>
        <p:spPr>
          <a:xfrm>
            <a:off x="218440" y="9128892"/>
            <a:ext cx="2448560" cy="253916"/>
          </a:xfrm>
          <a:prstGeom prst="rect">
            <a:avLst/>
          </a:prstGeom>
          <a:noFill/>
        </p:spPr>
        <p:txBody>
          <a:bodyPr wrap="square" rtlCol="0">
            <a:spAutoFit/>
          </a:bodyPr>
          <a:lstStyle/>
          <a:p>
            <a:r>
              <a:rPr lang="en-US" sz="1050" dirty="0"/>
              <a:t>Source: IDPH Guidance Issued 3/2/2020</a:t>
            </a:r>
          </a:p>
        </p:txBody>
      </p:sp>
      <p:cxnSp>
        <p:nvCxnSpPr>
          <p:cNvPr id="19" name="Straight Connector 18">
            <a:extLst>
              <a:ext uri="{FF2B5EF4-FFF2-40B4-BE49-F238E27FC236}">
                <a16:creationId xmlns:a16="http://schemas.microsoft.com/office/drawing/2014/main" id="{BC3A6C85-CEEA-4AB3-8B7E-A038A92ADFC3}"/>
              </a:ext>
            </a:extLst>
          </p:cNvPr>
          <p:cNvCxnSpPr>
            <a:cxnSpLocks/>
          </p:cNvCxnSpPr>
          <p:nvPr/>
        </p:nvCxnSpPr>
        <p:spPr>
          <a:xfrm>
            <a:off x="12192000" y="5482741"/>
            <a:ext cx="0" cy="29321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4E9E44F-8C9A-490E-B7A7-566F065A44FC}"/>
              </a:ext>
            </a:extLst>
          </p:cNvPr>
          <p:cNvSpPr/>
          <p:nvPr/>
        </p:nvSpPr>
        <p:spPr>
          <a:xfrm>
            <a:off x="2704865" y="9073957"/>
            <a:ext cx="9144000" cy="276999"/>
          </a:xfrm>
          <a:prstGeom prst="rect">
            <a:avLst/>
          </a:prstGeom>
        </p:spPr>
        <p:txBody>
          <a:bodyPr>
            <a:spAutoFit/>
          </a:bodyPr>
          <a:lstStyle/>
          <a:p>
            <a:r>
              <a:rPr lang="en-US" sz="1200" dirty="0">
                <a:hlinkClick r:id="rId3"/>
              </a:rPr>
              <a:t>http://www.dph.illinois.gov/sites/default/files/COVID-19TravelNoticeAlertUpdate.2.28.2020.2.pdf</a:t>
            </a:r>
            <a:endParaRPr lang="en-US" sz="1200" dirty="0"/>
          </a:p>
        </p:txBody>
      </p:sp>
    </p:spTree>
    <p:extLst>
      <p:ext uri="{BB962C8B-B14F-4D97-AF65-F5344CB8AC3E}">
        <p14:creationId xmlns:p14="http://schemas.microsoft.com/office/powerpoint/2010/main" val="325469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70A86C-9846-46D0-9D66-726D494CDD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1" name="TextBox 10">
            <a:extLst>
              <a:ext uri="{FF2B5EF4-FFF2-40B4-BE49-F238E27FC236}">
                <a16:creationId xmlns:a16="http://schemas.microsoft.com/office/drawing/2014/main" id="{2B7C3BB1-4A4A-406F-BCD3-12252763ED9B}"/>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3" name="Rectangle 2">
            <a:extLst>
              <a:ext uri="{FF2B5EF4-FFF2-40B4-BE49-F238E27FC236}">
                <a16:creationId xmlns:a16="http://schemas.microsoft.com/office/drawing/2014/main" id="{54E41741-4D7F-4F25-9A57-6ADDA2E5A9F2}"/>
              </a:ext>
            </a:extLst>
          </p:cNvPr>
          <p:cNvSpPr/>
          <p:nvPr/>
        </p:nvSpPr>
        <p:spPr>
          <a:xfrm>
            <a:off x="762000" y="4229100"/>
            <a:ext cx="5181600" cy="2800767"/>
          </a:xfrm>
          <a:prstGeom prst="rect">
            <a:avLst/>
          </a:prstGeom>
        </p:spPr>
        <p:txBody>
          <a:bodyPr wrap="square">
            <a:spAutoFit/>
          </a:bodyPr>
          <a:lstStyle/>
          <a:p>
            <a:pPr>
              <a:spcAft>
                <a:spcPts val="1200"/>
              </a:spcAft>
            </a:pPr>
            <a:r>
              <a:rPr lang="en-US" sz="3200" dirty="0">
                <a:solidFill>
                  <a:srgbClr val="0065A4"/>
                </a:solidFill>
                <a:latin typeface="HelveticaNeueLT Std Blk" panose="020B0904020202020204" pitchFamily="34" charset="0"/>
              </a:rPr>
              <a:t>DuPage ROE Policy and Resources:</a:t>
            </a:r>
            <a:r>
              <a:rPr lang="en-US" dirty="0">
                <a:solidFill>
                  <a:srgbClr val="0065A4"/>
                </a:solidFill>
              </a:rPr>
              <a:t> </a:t>
            </a:r>
          </a:p>
          <a:p>
            <a:pPr>
              <a:spcAft>
                <a:spcPts val="1200"/>
              </a:spcAft>
            </a:pPr>
            <a:r>
              <a:rPr lang="en-US" sz="3200" u="sng" dirty="0">
                <a:latin typeface="HelveticaNeueLT Std Cn" panose="020B0506030502030204" pitchFamily="34" charset="0"/>
                <a:hlinkClick r:id="rId3">
                  <a:extLst>
                    <a:ext uri="{A12FA001-AC4F-418D-AE19-62706E023703}">
                      <ahyp:hlinkClr xmlns:ahyp="http://schemas.microsoft.com/office/drawing/2018/hyperlinkcolor" val="tx"/>
                    </a:ext>
                  </a:extLst>
                </a:hlinkClick>
              </a:rPr>
              <a:t>www.dupageroe.org/resources/</a:t>
            </a:r>
            <a:br>
              <a:rPr lang="en-US" sz="3200" u="sng" dirty="0">
                <a:latin typeface="HelveticaNeueLT Std Cn" panose="020B0506030502030204" pitchFamily="34" charset="0"/>
                <a:hlinkClick r:id="rId3">
                  <a:extLst>
                    <a:ext uri="{A12FA001-AC4F-418D-AE19-62706E023703}">
                      <ahyp:hlinkClr xmlns:ahyp="http://schemas.microsoft.com/office/drawing/2018/hyperlinkcolor" val="tx"/>
                    </a:ext>
                  </a:extLst>
                </a:hlinkClick>
              </a:rPr>
            </a:br>
            <a:r>
              <a:rPr lang="en-US" sz="3200" u="sng" dirty="0">
                <a:latin typeface="HelveticaNeueLT Std Cn" panose="020B0506030502030204" pitchFamily="34" charset="0"/>
                <a:hlinkClick r:id="rId3">
                  <a:extLst>
                    <a:ext uri="{A12FA001-AC4F-418D-AE19-62706E023703}">
                      <ahyp:hlinkClr xmlns:ahyp="http://schemas.microsoft.com/office/drawing/2018/hyperlinkcolor" val="tx"/>
                    </a:ext>
                  </a:extLst>
                </a:hlinkClick>
              </a:rPr>
              <a:t>bullying-policy</a:t>
            </a:r>
            <a:r>
              <a:rPr lang="en-US" sz="3200" dirty="0">
                <a:latin typeface="HelveticaNeueLT Std Cn" panose="020B0506030502030204" pitchFamily="34" charset="0"/>
              </a:rPr>
              <a:t> </a:t>
            </a:r>
          </a:p>
          <a:p>
            <a:pPr>
              <a:spcAft>
                <a:spcPts val="1200"/>
              </a:spcAft>
            </a:pPr>
            <a:endParaRPr lang="en-US" sz="2800" dirty="0">
              <a:latin typeface="HelveticaNeueLT Std Cn" panose="020B0506030502030204" pitchFamily="34" charset="0"/>
            </a:endParaRPr>
          </a:p>
        </p:txBody>
      </p:sp>
      <p:sp>
        <p:nvSpPr>
          <p:cNvPr id="5" name="Rectangle 4">
            <a:extLst>
              <a:ext uri="{FF2B5EF4-FFF2-40B4-BE49-F238E27FC236}">
                <a16:creationId xmlns:a16="http://schemas.microsoft.com/office/drawing/2014/main" id="{B7355AAD-3C56-4C1B-B765-199F39DFA321}"/>
              </a:ext>
            </a:extLst>
          </p:cNvPr>
          <p:cNvSpPr/>
          <p:nvPr/>
        </p:nvSpPr>
        <p:spPr>
          <a:xfrm>
            <a:off x="6743699" y="4229100"/>
            <a:ext cx="6324600" cy="4339650"/>
          </a:xfrm>
          <a:prstGeom prst="rect">
            <a:avLst/>
          </a:prstGeom>
        </p:spPr>
        <p:txBody>
          <a:bodyPr wrap="square">
            <a:spAutoFit/>
          </a:bodyPr>
          <a:lstStyle/>
          <a:p>
            <a:pPr>
              <a:spcAft>
                <a:spcPts val="1200"/>
              </a:spcAft>
            </a:pPr>
            <a:r>
              <a:rPr lang="en-US" sz="3200" dirty="0">
                <a:solidFill>
                  <a:srgbClr val="0065A4"/>
                </a:solidFill>
                <a:latin typeface="HelveticaNeueLT Std Blk" panose="020B0904020202020204" pitchFamily="34" charset="0"/>
              </a:rPr>
              <a:t>Guiding Principles:</a:t>
            </a:r>
          </a:p>
          <a:p>
            <a:pPr marL="457200" indent="-457200">
              <a:spcAft>
                <a:spcPts val="1200"/>
              </a:spcAft>
              <a:buFont typeface="Wingdings" panose="05000000000000000000" pitchFamily="2" charset="2"/>
              <a:buChar char="§"/>
            </a:pPr>
            <a:r>
              <a:rPr lang="en-US" sz="3200" dirty="0">
                <a:latin typeface="HelveticaNeueLT Std Cn" panose="020B0506030502030204" pitchFamily="34" charset="0"/>
              </a:rPr>
              <a:t>Protecting </a:t>
            </a:r>
            <a:r>
              <a:rPr lang="en-US" sz="3200" b="1" dirty="0">
                <a:latin typeface="HelveticaNeueLT Std Cn" panose="020B0506030502030204" pitchFamily="34" charset="0"/>
              </a:rPr>
              <a:t>dignity</a:t>
            </a:r>
            <a:r>
              <a:rPr lang="en-US" sz="3200" dirty="0">
                <a:latin typeface="HelveticaNeueLT Std Cn" panose="020B0506030502030204" pitchFamily="34" charset="0"/>
              </a:rPr>
              <a:t> and </a:t>
            </a:r>
            <a:r>
              <a:rPr lang="en-US" sz="3200" b="1" dirty="0">
                <a:latin typeface="HelveticaNeueLT Std Cn" panose="020B0506030502030204" pitchFamily="34" charset="0"/>
              </a:rPr>
              <a:t>privacy</a:t>
            </a:r>
            <a:r>
              <a:rPr lang="en-US" sz="3200" dirty="0">
                <a:latin typeface="HelveticaNeueLT Std Cn" panose="020B0506030502030204" pitchFamily="34" charset="0"/>
              </a:rPr>
              <a:t>; treating people with </a:t>
            </a:r>
            <a:r>
              <a:rPr lang="en-US" sz="3200" b="1" dirty="0">
                <a:latin typeface="HelveticaNeueLT Std Cn" panose="020B0506030502030204" pitchFamily="34" charset="0"/>
              </a:rPr>
              <a:t>respect</a:t>
            </a:r>
            <a:r>
              <a:rPr lang="en-US" sz="3200" dirty="0">
                <a:latin typeface="HelveticaNeueLT Std Cn" panose="020B0506030502030204" pitchFamily="34" charset="0"/>
              </a:rPr>
              <a:t>, </a:t>
            </a:r>
            <a:r>
              <a:rPr lang="en-US" sz="3200" b="1" dirty="0">
                <a:latin typeface="HelveticaNeueLT Std Cn" panose="020B0506030502030204" pitchFamily="34" charset="0"/>
              </a:rPr>
              <a:t>fairness,</a:t>
            </a:r>
            <a:r>
              <a:rPr lang="en-US" sz="3200" dirty="0">
                <a:latin typeface="HelveticaNeueLT Std Cn" panose="020B0506030502030204" pitchFamily="34" charset="0"/>
              </a:rPr>
              <a:t> and </a:t>
            </a:r>
            <a:r>
              <a:rPr lang="en-US" sz="3200" b="1" dirty="0">
                <a:latin typeface="HelveticaNeueLT Std Cn" panose="020B0506030502030204" pitchFamily="34" charset="0"/>
              </a:rPr>
              <a:t>compassion</a:t>
            </a:r>
            <a:endParaRPr lang="en-US" sz="3200" dirty="0">
              <a:latin typeface="HelveticaNeueLT Std Cn" panose="020B0506030502030204" pitchFamily="34" charset="0"/>
            </a:endParaRPr>
          </a:p>
          <a:p>
            <a:pPr marL="457200" indent="-457200">
              <a:spcAft>
                <a:spcPts val="1200"/>
              </a:spcAft>
              <a:buFont typeface="Wingdings" panose="05000000000000000000" pitchFamily="2" charset="2"/>
              <a:buChar char="§"/>
            </a:pPr>
            <a:r>
              <a:rPr lang="en-US" sz="3200" dirty="0">
                <a:latin typeface="HelveticaNeueLT Std Cn" panose="020B0506030502030204" pitchFamily="34" charset="0"/>
              </a:rPr>
              <a:t>To prevent stigma and discrimination in schools, </a:t>
            </a:r>
            <a:r>
              <a:rPr lang="en-US" sz="3200" b="1" dirty="0">
                <a:latin typeface="HelveticaNeueLT Std Cn" panose="020B0506030502030204" pitchFamily="34" charset="0"/>
              </a:rPr>
              <a:t>do not make determinations of risk based on race or country of origin</a:t>
            </a:r>
          </a:p>
        </p:txBody>
      </p:sp>
      <p:sp>
        <p:nvSpPr>
          <p:cNvPr id="12" name="Rectangle 11">
            <a:extLst>
              <a:ext uri="{FF2B5EF4-FFF2-40B4-BE49-F238E27FC236}">
                <a16:creationId xmlns:a16="http://schemas.microsoft.com/office/drawing/2014/main" id="{ED62C8F7-D794-4D4F-A547-77CF3E9691E3}"/>
              </a:ext>
            </a:extLst>
          </p:cNvPr>
          <p:cNvSpPr/>
          <p:nvPr/>
        </p:nvSpPr>
        <p:spPr>
          <a:xfrm>
            <a:off x="4879659" y="3009900"/>
            <a:ext cx="8528681" cy="707886"/>
          </a:xfrm>
          <a:prstGeom prst="rect">
            <a:avLst/>
          </a:prstGeom>
        </p:spPr>
        <p:txBody>
          <a:bodyPr wrap="none">
            <a:spAutoFit/>
          </a:bodyPr>
          <a:lstStyle/>
          <a:p>
            <a:r>
              <a:rPr lang="en-US" sz="4000" dirty="0">
                <a:solidFill>
                  <a:srgbClr val="0065A4"/>
                </a:solidFill>
                <a:latin typeface="HelveticaNeueLT Std Blk" panose="020B0904020202020204" pitchFamily="34" charset="0"/>
              </a:rPr>
              <a:t>Preventing Stigma and Bullying</a:t>
            </a:r>
          </a:p>
        </p:txBody>
      </p:sp>
      <p:pic>
        <p:nvPicPr>
          <p:cNvPr id="2" name="Graphic 1">
            <a:extLst>
              <a:ext uri="{FF2B5EF4-FFF2-40B4-BE49-F238E27FC236}">
                <a16:creationId xmlns:a16="http://schemas.microsoft.com/office/drawing/2014/main" id="{44BF86B3-2835-404E-9ECB-BBF1C4D01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600" y="6831330"/>
            <a:ext cx="4114800" cy="1360170"/>
          </a:xfrm>
          <a:prstGeom prst="rect">
            <a:avLst/>
          </a:prstGeom>
        </p:spPr>
      </p:pic>
      <p:pic>
        <p:nvPicPr>
          <p:cNvPr id="4" name="Graphic 3">
            <a:extLst>
              <a:ext uri="{FF2B5EF4-FFF2-40B4-BE49-F238E27FC236}">
                <a16:creationId xmlns:a16="http://schemas.microsoft.com/office/drawing/2014/main" id="{C4DEAC2C-6AAD-4AEE-AB96-DB1A7E463E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16000" y="4076700"/>
            <a:ext cx="3566835" cy="4339650"/>
          </a:xfrm>
          <a:prstGeom prst="rect">
            <a:avLst/>
          </a:prstGeom>
        </p:spPr>
      </p:pic>
    </p:spTree>
    <p:extLst>
      <p:ext uri="{BB962C8B-B14F-4D97-AF65-F5344CB8AC3E}">
        <p14:creationId xmlns:p14="http://schemas.microsoft.com/office/powerpoint/2010/main" val="195701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3CB3F-32E0-48EF-9AB9-DA457986D9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9" name="TextBox 8">
            <a:extLst>
              <a:ext uri="{FF2B5EF4-FFF2-40B4-BE49-F238E27FC236}">
                <a16:creationId xmlns:a16="http://schemas.microsoft.com/office/drawing/2014/main" id="{47EB43BE-5307-46AD-B8A6-CB33C299AE3C}"/>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5" name="Rectangle 4">
            <a:extLst>
              <a:ext uri="{FF2B5EF4-FFF2-40B4-BE49-F238E27FC236}">
                <a16:creationId xmlns:a16="http://schemas.microsoft.com/office/drawing/2014/main" id="{B7355AAD-3C56-4C1B-B765-199F39DFA321}"/>
              </a:ext>
            </a:extLst>
          </p:cNvPr>
          <p:cNvSpPr/>
          <p:nvPr/>
        </p:nvSpPr>
        <p:spPr>
          <a:xfrm>
            <a:off x="2552700" y="4341316"/>
            <a:ext cx="13182600" cy="4154984"/>
          </a:xfrm>
          <a:prstGeom prst="rect">
            <a:avLst/>
          </a:prstGeom>
        </p:spPr>
        <p:txBody>
          <a:bodyPr wrap="square">
            <a:spAutoFit/>
          </a:bodyPr>
          <a:lstStyle/>
          <a:p>
            <a:r>
              <a:rPr lang="en-US" sz="3200" dirty="0">
                <a:latin typeface="HelveticaNeueLT Std Blk" panose="020B0904020202020204" pitchFamily="34" charset="0"/>
              </a:rPr>
              <a:t>Please do not let fear or panic guide your actions.</a:t>
            </a:r>
            <a:r>
              <a:rPr lang="en-US" sz="3200" dirty="0">
                <a:latin typeface="HelveticaNeueLT Std Cn" panose="020B0506030502030204" pitchFamily="34" charset="0"/>
              </a:rPr>
              <a:t>  </a:t>
            </a:r>
            <a:br>
              <a:rPr lang="en-US" sz="3200" dirty="0">
                <a:latin typeface="HelveticaNeueLT Std Cn" panose="020B0506030502030204" pitchFamily="34" charset="0"/>
              </a:rPr>
            </a:br>
            <a:r>
              <a:rPr lang="en-US" sz="3200" u="sng" dirty="0">
                <a:latin typeface="HelveticaNeueLT Std Cn" panose="020B0506030502030204" pitchFamily="34" charset="0"/>
              </a:rPr>
              <a:t>For example, please do not assume that just because someone is of Asian descent that they have this new coronavirus</a:t>
            </a:r>
            <a:r>
              <a:rPr lang="en-US" sz="3200" dirty="0">
                <a:latin typeface="HelveticaNeueLT Std Cn" panose="020B0506030502030204" pitchFamily="34" charset="0"/>
              </a:rPr>
              <a:t>.  There are about 4 million Chinese-Americans in this country.  We recognize the uncertainty of the current situation.  As always, CDC public health experts drive to make the best recommendations on the most up-to-date data which will continue to inform our guidance.</a:t>
            </a:r>
          </a:p>
          <a:p>
            <a:endParaRPr lang="en-US" sz="2400" dirty="0">
              <a:latin typeface="HelveticaNeueLT Std Cn" panose="020B0506030502030204" pitchFamily="34" charset="0"/>
            </a:endParaRPr>
          </a:p>
          <a:p>
            <a:pPr marL="0" lvl="2"/>
            <a:r>
              <a:rPr lang="en-US" sz="2400" i="1" dirty="0">
                <a:latin typeface="HelveticaNeueLT Std Cn" panose="020B0506030502030204" pitchFamily="34" charset="0"/>
              </a:rPr>
              <a:t>Dr. Nancy </a:t>
            </a:r>
            <a:r>
              <a:rPr lang="en-US" sz="2400" i="1" dirty="0" err="1">
                <a:latin typeface="HelveticaNeueLT Std Cn" panose="020B0506030502030204" pitchFamily="34" charset="0"/>
              </a:rPr>
              <a:t>Messonnier</a:t>
            </a:r>
            <a:r>
              <a:rPr lang="en-US" sz="2400" i="1" dirty="0">
                <a:latin typeface="HelveticaNeueLT Std Cn" panose="020B0506030502030204" pitchFamily="34" charset="0"/>
              </a:rPr>
              <a:t>, Director of CDC’s National Center for Immunization and Respiratory Diseases </a:t>
            </a:r>
            <a:br>
              <a:rPr lang="en-US" sz="2400" i="1" dirty="0">
                <a:latin typeface="HelveticaNeueLT Std Cn" panose="020B0506030502030204" pitchFamily="34" charset="0"/>
              </a:rPr>
            </a:br>
            <a:r>
              <a:rPr lang="en-US" sz="2400" i="1" dirty="0">
                <a:latin typeface="HelveticaNeueLT Std Cn" panose="020B0506030502030204" pitchFamily="34" charset="0"/>
              </a:rPr>
              <a:t>(CDC Telebriefing on January 31, 2020)</a:t>
            </a:r>
            <a:endParaRPr lang="en-US" sz="2400" dirty="0">
              <a:latin typeface="HelveticaNeueLT Std Cn" panose="020B0506030502030204" pitchFamily="34" charset="0"/>
            </a:endParaRPr>
          </a:p>
        </p:txBody>
      </p:sp>
      <p:sp>
        <p:nvSpPr>
          <p:cNvPr id="11" name="Rectangle 10">
            <a:extLst>
              <a:ext uri="{FF2B5EF4-FFF2-40B4-BE49-F238E27FC236}">
                <a16:creationId xmlns:a16="http://schemas.microsoft.com/office/drawing/2014/main" id="{42131308-B424-48F3-961E-528ED20A22E6}"/>
              </a:ext>
            </a:extLst>
          </p:cNvPr>
          <p:cNvSpPr/>
          <p:nvPr/>
        </p:nvSpPr>
        <p:spPr>
          <a:xfrm>
            <a:off x="4879659" y="3009900"/>
            <a:ext cx="8528681" cy="707886"/>
          </a:xfrm>
          <a:prstGeom prst="rect">
            <a:avLst/>
          </a:prstGeom>
        </p:spPr>
        <p:txBody>
          <a:bodyPr wrap="none">
            <a:spAutoFit/>
          </a:bodyPr>
          <a:lstStyle/>
          <a:p>
            <a:r>
              <a:rPr lang="en-US" sz="4000" dirty="0">
                <a:solidFill>
                  <a:srgbClr val="0065A4"/>
                </a:solidFill>
                <a:latin typeface="HelveticaNeueLT Std Blk" panose="020B0904020202020204" pitchFamily="34" charset="0"/>
              </a:rPr>
              <a:t>Preventing Stigma and Bullying</a:t>
            </a:r>
          </a:p>
        </p:txBody>
      </p:sp>
      <p:pic>
        <p:nvPicPr>
          <p:cNvPr id="7" name="Graphic 6">
            <a:extLst>
              <a:ext uri="{FF2B5EF4-FFF2-40B4-BE49-F238E27FC236}">
                <a16:creationId xmlns:a16="http://schemas.microsoft.com/office/drawing/2014/main" id="{4258B1C9-22BC-4CE3-9D00-290361FA0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000" y="2607098"/>
            <a:ext cx="1828800" cy="1513489"/>
          </a:xfrm>
          <a:prstGeom prst="rect">
            <a:avLst/>
          </a:prstGeom>
        </p:spPr>
      </p:pic>
      <p:pic>
        <p:nvPicPr>
          <p:cNvPr id="10" name="Graphic 9">
            <a:extLst>
              <a:ext uri="{FF2B5EF4-FFF2-40B4-BE49-F238E27FC236}">
                <a16:creationId xmlns:a16="http://schemas.microsoft.com/office/drawing/2014/main" id="{E8500BBA-3D03-47E9-82E9-42B1F56F0F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097249" y="7658100"/>
            <a:ext cx="1828800" cy="1513489"/>
          </a:xfrm>
          <a:prstGeom prst="rect">
            <a:avLst/>
          </a:prstGeom>
        </p:spPr>
      </p:pic>
    </p:spTree>
    <p:extLst>
      <p:ext uri="{BB962C8B-B14F-4D97-AF65-F5344CB8AC3E}">
        <p14:creationId xmlns:p14="http://schemas.microsoft.com/office/powerpoint/2010/main" val="1801050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3060F9-5DE3-435A-AF19-A1566BFD54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3" name="TextBox 12">
            <a:extLst>
              <a:ext uri="{FF2B5EF4-FFF2-40B4-BE49-F238E27FC236}">
                <a16:creationId xmlns:a16="http://schemas.microsoft.com/office/drawing/2014/main" id="{B840CF43-3301-47D0-872A-1E67B7E0F951}"/>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9" name="TextBox 8">
            <a:extLst>
              <a:ext uri="{FF2B5EF4-FFF2-40B4-BE49-F238E27FC236}">
                <a16:creationId xmlns:a16="http://schemas.microsoft.com/office/drawing/2014/main" id="{6EDBA234-ED52-4F41-BE14-2D553AB12F8A}"/>
              </a:ext>
            </a:extLst>
          </p:cNvPr>
          <p:cNvSpPr txBox="1"/>
          <p:nvPr/>
        </p:nvSpPr>
        <p:spPr>
          <a:xfrm>
            <a:off x="304800" y="9084300"/>
            <a:ext cx="9753600" cy="261610"/>
          </a:xfrm>
          <a:prstGeom prst="rect">
            <a:avLst/>
          </a:prstGeom>
          <a:noFill/>
        </p:spPr>
        <p:txBody>
          <a:bodyPr wrap="square" rtlCol="0">
            <a:spAutoFit/>
          </a:bodyPr>
          <a:lstStyle/>
          <a:p>
            <a:r>
              <a:rPr lang="en-US" sz="1050" dirty="0">
                <a:hlinkClick r:id="rId3"/>
              </a:rPr>
              <a:t>Source: IDPH Guidance Issued 2/5/20</a:t>
            </a:r>
            <a:r>
              <a:rPr lang="en-US" sz="1050" dirty="0"/>
              <a:t> </a:t>
            </a:r>
            <a:r>
              <a:rPr lang="en-US" sz="1050" dirty="0">
                <a:hlinkClick r:id="rId3"/>
              </a:rPr>
              <a:t>http://dph.illinois.gov/sites/default/files/2019-nCoV%20Guidance%20for%20Students%2002.05.2020%20IDPH.pdf</a:t>
            </a:r>
            <a:endParaRPr lang="en-US" sz="1050" dirty="0"/>
          </a:p>
        </p:txBody>
      </p:sp>
      <p:sp>
        <p:nvSpPr>
          <p:cNvPr id="3" name="Rectangle 2">
            <a:extLst>
              <a:ext uri="{FF2B5EF4-FFF2-40B4-BE49-F238E27FC236}">
                <a16:creationId xmlns:a16="http://schemas.microsoft.com/office/drawing/2014/main" id="{54E41741-4D7F-4F25-9A57-6ADDA2E5A9F2}"/>
              </a:ext>
            </a:extLst>
          </p:cNvPr>
          <p:cNvSpPr/>
          <p:nvPr/>
        </p:nvSpPr>
        <p:spPr>
          <a:xfrm>
            <a:off x="660389" y="4461850"/>
            <a:ext cx="7955280" cy="3805850"/>
          </a:xfrm>
          <a:prstGeom prst="rect">
            <a:avLst/>
          </a:prstGeom>
        </p:spPr>
        <p:txBody>
          <a:bodyPr wrap="square">
            <a:spAutoFit/>
          </a:bodyPr>
          <a:lstStyle/>
          <a:p>
            <a:pPr>
              <a:lnSpc>
                <a:spcPts val="3500"/>
              </a:lnSpc>
              <a:spcAft>
                <a:spcPts val="1200"/>
              </a:spcAft>
            </a:pPr>
            <a:r>
              <a:rPr lang="en-US" sz="2800" dirty="0">
                <a:latin typeface="HelveticaNeueLT Std Cn" panose="020B0506030502030204" pitchFamily="34" charset="0"/>
              </a:rPr>
              <a:t>For questions regarding your child’s attendance, please contact the school.  For additional questions and concerns, </a:t>
            </a:r>
            <a:r>
              <a:rPr lang="en-US" sz="2800" b="1" dirty="0">
                <a:latin typeface="HelveticaNeueLT Std Cn" panose="020B0506030502030204" pitchFamily="34" charset="0"/>
              </a:rPr>
              <a:t>please contact the DuPage County Health Department so specific situations may be evaluated on a </a:t>
            </a:r>
            <a:br>
              <a:rPr lang="en-US" sz="2800" b="1" dirty="0">
                <a:latin typeface="HelveticaNeueLT Std Cn" panose="020B0506030502030204" pitchFamily="34" charset="0"/>
              </a:rPr>
            </a:br>
            <a:r>
              <a:rPr lang="en-US" sz="2800" b="1" dirty="0">
                <a:latin typeface="HelveticaNeueLT Std Cn" panose="020B0506030502030204" pitchFamily="34" charset="0"/>
              </a:rPr>
              <a:t>case-by-case basis.</a:t>
            </a:r>
            <a:r>
              <a:rPr lang="en-US" sz="2800" dirty="0">
                <a:latin typeface="HelveticaNeueLT Std Cn" panose="020B0506030502030204" pitchFamily="34" charset="0"/>
              </a:rPr>
              <a:t>  </a:t>
            </a:r>
          </a:p>
          <a:p>
            <a:pPr>
              <a:lnSpc>
                <a:spcPts val="3500"/>
              </a:lnSpc>
              <a:spcAft>
                <a:spcPts val="1200"/>
              </a:spcAft>
            </a:pPr>
            <a:r>
              <a:rPr lang="en-US" sz="2800" dirty="0">
                <a:latin typeface="HelveticaNeueLT Std Cn" panose="020B0506030502030204" pitchFamily="34" charset="0"/>
              </a:rPr>
              <a:t>The DuPage County Health Department can be reached at </a:t>
            </a:r>
            <a:br>
              <a:rPr lang="en-US" sz="2800" dirty="0">
                <a:latin typeface="HelveticaNeueLT Std Cn" panose="020B0506030502030204" pitchFamily="34" charset="0"/>
              </a:rPr>
            </a:br>
            <a:r>
              <a:rPr lang="en-US" sz="2800" b="1" dirty="0">
                <a:latin typeface="HelveticaNeueLT Std Cn" panose="020B0506030502030204" pitchFamily="34" charset="0"/>
              </a:rPr>
              <a:t>(630) 221-7553 </a:t>
            </a:r>
            <a:r>
              <a:rPr lang="en-US" sz="2800" dirty="0">
                <a:latin typeface="HelveticaNeueLT Std Cn" panose="020B0506030502030204" pitchFamily="34" charset="0"/>
              </a:rPr>
              <a:t>(8 a.m. – 4:30 p.m.) or at </a:t>
            </a:r>
            <a:r>
              <a:rPr lang="en-US" sz="2800" b="1" dirty="0">
                <a:latin typeface="HelveticaNeueLT Std Cn" panose="020B0506030502030204" pitchFamily="34" charset="0"/>
              </a:rPr>
              <a:t>(630) 682-7400 </a:t>
            </a:r>
            <a:r>
              <a:rPr lang="en-US" sz="2800" dirty="0">
                <a:latin typeface="HelveticaNeueLT Std Cn" panose="020B0506030502030204" pitchFamily="34" charset="0"/>
              </a:rPr>
              <a:t>after hours.</a:t>
            </a:r>
          </a:p>
        </p:txBody>
      </p:sp>
      <p:sp>
        <p:nvSpPr>
          <p:cNvPr id="10" name="Rectangle 9">
            <a:extLst>
              <a:ext uri="{FF2B5EF4-FFF2-40B4-BE49-F238E27FC236}">
                <a16:creationId xmlns:a16="http://schemas.microsoft.com/office/drawing/2014/main" id="{7443C751-ABED-4A27-9AC6-721721F89467}"/>
              </a:ext>
            </a:extLst>
          </p:cNvPr>
          <p:cNvSpPr/>
          <p:nvPr/>
        </p:nvSpPr>
        <p:spPr>
          <a:xfrm>
            <a:off x="3228374" y="3064014"/>
            <a:ext cx="11831252" cy="707886"/>
          </a:xfrm>
          <a:prstGeom prst="rect">
            <a:avLst/>
          </a:prstGeom>
        </p:spPr>
        <p:txBody>
          <a:bodyPr wrap="none">
            <a:spAutoFit/>
          </a:bodyPr>
          <a:lstStyle/>
          <a:p>
            <a:r>
              <a:rPr lang="en-US" sz="4000" dirty="0">
                <a:solidFill>
                  <a:srgbClr val="0065A4"/>
                </a:solidFill>
                <a:latin typeface="HelveticaNeueLT Std Blk" panose="020B0904020202020204" pitchFamily="34" charset="0"/>
              </a:rPr>
              <a:t>Messaging for Parents Regarding COVID-19</a:t>
            </a:r>
          </a:p>
        </p:txBody>
      </p:sp>
      <p:cxnSp>
        <p:nvCxnSpPr>
          <p:cNvPr id="5" name="Straight Connector 4">
            <a:extLst>
              <a:ext uri="{FF2B5EF4-FFF2-40B4-BE49-F238E27FC236}">
                <a16:creationId xmlns:a16="http://schemas.microsoft.com/office/drawing/2014/main" id="{084DB9DB-32AA-469B-8AAF-088B86A3AEDE}"/>
              </a:ext>
            </a:extLst>
          </p:cNvPr>
          <p:cNvCxnSpPr>
            <a:cxnSpLocks/>
          </p:cNvCxnSpPr>
          <p:nvPr/>
        </p:nvCxnSpPr>
        <p:spPr>
          <a:xfrm>
            <a:off x="9144000" y="4538050"/>
            <a:ext cx="0" cy="35772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183FA79-CEE7-4F21-86C0-F834B132B145}"/>
              </a:ext>
            </a:extLst>
          </p:cNvPr>
          <p:cNvSpPr/>
          <p:nvPr/>
        </p:nvSpPr>
        <p:spPr>
          <a:xfrm>
            <a:off x="9753600" y="4461850"/>
            <a:ext cx="7955280" cy="2400657"/>
          </a:xfrm>
          <a:prstGeom prst="rect">
            <a:avLst/>
          </a:prstGeom>
        </p:spPr>
        <p:txBody>
          <a:bodyPr wrap="square">
            <a:spAutoFit/>
          </a:bodyPr>
          <a:lstStyle/>
          <a:p>
            <a:pPr>
              <a:spcAft>
                <a:spcPts val="1200"/>
              </a:spcAft>
            </a:pPr>
            <a:r>
              <a:rPr lang="en-US" sz="2800" dirty="0">
                <a:latin typeface="HelveticaNeueLT Std Blk" panose="020B0904020202020204" pitchFamily="34" charset="0"/>
              </a:rPr>
              <a:t>Behavioral Health Support</a:t>
            </a:r>
          </a:p>
          <a:p>
            <a:pPr marL="0" lvl="1"/>
            <a:r>
              <a:rPr lang="en-US" sz="2800" dirty="0">
                <a:latin typeface="HelveticaNeueLT Std Cn" panose="020B0506030502030204" pitchFamily="34" charset="0"/>
              </a:rPr>
              <a:t>For anyone feeling emotional distress or in need of emotional support, the Health Department </a:t>
            </a:r>
            <a:r>
              <a:rPr lang="en-US" sz="2800" b="1" dirty="0">
                <a:latin typeface="HelveticaNeueLT Std Cn" panose="020B0506030502030204" pitchFamily="34" charset="0"/>
              </a:rPr>
              <a:t>Behavioral Health Crisis Hotline (630) 627-1700 </a:t>
            </a:r>
            <a:r>
              <a:rPr lang="en-US" sz="2800" dirty="0">
                <a:latin typeface="HelveticaNeueLT Std Cn" panose="020B0506030502030204" pitchFamily="34" charset="0"/>
              </a:rPr>
              <a:t>is available 24 hours a day, 7 days a week, 365 days a year.</a:t>
            </a:r>
          </a:p>
        </p:txBody>
      </p:sp>
      <p:pic>
        <p:nvPicPr>
          <p:cNvPr id="15" name="Graphic 14">
            <a:extLst>
              <a:ext uri="{FF2B5EF4-FFF2-40B4-BE49-F238E27FC236}">
                <a16:creationId xmlns:a16="http://schemas.microsoft.com/office/drawing/2014/main" id="{7EDC3837-7C35-431D-96FD-73771C1F7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1" y="5432231"/>
            <a:ext cx="2743200" cy="2713054"/>
          </a:xfrm>
          <a:prstGeom prst="rect">
            <a:avLst/>
          </a:prstGeom>
        </p:spPr>
      </p:pic>
      <p:pic>
        <p:nvPicPr>
          <p:cNvPr id="16" name="Graphic 15">
            <a:extLst>
              <a:ext uri="{FF2B5EF4-FFF2-40B4-BE49-F238E27FC236}">
                <a16:creationId xmlns:a16="http://schemas.microsoft.com/office/drawing/2014/main" id="{6CB3D503-D3EC-48FE-A846-31826548A4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5255240" y="5490907"/>
            <a:ext cx="2743200" cy="2743200"/>
          </a:xfrm>
          <a:prstGeom prst="rect">
            <a:avLst/>
          </a:prstGeom>
        </p:spPr>
      </p:pic>
    </p:spTree>
    <p:extLst>
      <p:ext uri="{BB962C8B-B14F-4D97-AF65-F5344CB8AC3E}">
        <p14:creationId xmlns:p14="http://schemas.microsoft.com/office/powerpoint/2010/main" val="1360032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1097479-2B86-44A9-9CE1-C0B9A7175654}"/>
              </a:ext>
            </a:extLst>
          </p:cNvPr>
          <p:cNvSpPr txBox="1">
            <a:spLocks/>
          </p:cNvSpPr>
          <p:nvPr/>
        </p:nvSpPr>
        <p:spPr>
          <a:xfrm>
            <a:off x="5759346" y="7173008"/>
            <a:ext cx="6667501" cy="2602735"/>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sz="2800" dirty="0">
                <a:latin typeface="HelveticaNeueLT Std Cn" panose="020B0506030502030204" pitchFamily="34" charset="0"/>
              </a:rPr>
              <a:t>For questions about Coronavirus call or email:</a:t>
            </a:r>
            <a:br>
              <a:rPr lang="en-US" sz="2800" dirty="0">
                <a:latin typeface="HelveticaNeueLT Std Cn" panose="020B0506030502030204" pitchFamily="34" charset="0"/>
              </a:rPr>
            </a:br>
            <a:r>
              <a:rPr lang="en-US" sz="4000" dirty="0">
                <a:latin typeface="HelveticaNeueLT Std Blk" panose="020B0904020202020204" pitchFamily="34" charset="0"/>
              </a:rPr>
              <a:t>1(800) 889-3931</a:t>
            </a:r>
            <a:r>
              <a:rPr lang="en-US" sz="3600" dirty="0">
                <a:latin typeface="HelveticaNeueLT Std Cn" panose="020B0506030502030204" pitchFamily="34" charset="0"/>
              </a:rPr>
              <a:t> </a:t>
            </a:r>
          </a:p>
          <a:p>
            <a:pPr marL="0" indent="0" algn="ctr">
              <a:lnSpc>
                <a:spcPct val="100000"/>
              </a:lnSpc>
              <a:spcBef>
                <a:spcPts val="0"/>
              </a:spcBef>
              <a:buNone/>
            </a:pPr>
            <a:r>
              <a:rPr lang="en-US" sz="3600" b="1" u="sng" dirty="0">
                <a:latin typeface="HelveticaNeueLT Std Cn" panose="020B0506030502030204" pitchFamily="34" charset="0"/>
                <a:hlinkClick r:id="rId2"/>
              </a:rPr>
              <a:t>DPH.SICK@ILLINOIS.GOV</a:t>
            </a:r>
            <a:endParaRPr lang="en-US" sz="3600" b="1" u="sng" dirty="0">
              <a:latin typeface="HelveticaNeueLT Std Cn" panose="020B0506030502030204" pitchFamily="34" charset="0"/>
            </a:endParaRPr>
          </a:p>
          <a:p>
            <a:pPr marL="0" indent="0" algn="ctr">
              <a:lnSpc>
                <a:spcPts val="2000"/>
              </a:lnSpc>
              <a:spcBef>
                <a:spcPts val="0"/>
              </a:spcBef>
              <a:buNone/>
            </a:pPr>
            <a:endParaRPr lang="en-US" sz="3600" b="1" u="sng" dirty="0">
              <a:latin typeface="HelveticaNeueLT Std Cn" panose="020B0506030502030204" pitchFamily="34" charset="0"/>
            </a:endParaRPr>
          </a:p>
          <a:p>
            <a:pPr marL="0" indent="0" algn="ctr">
              <a:lnSpc>
                <a:spcPct val="100000"/>
              </a:lnSpc>
              <a:spcBef>
                <a:spcPts val="0"/>
              </a:spcBef>
              <a:buNone/>
            </a:pPr>
            <a:r>
              <a:rPr lang="en-US" sz="3600" b="1" dirty="0">
                <a:latin typeface="HelveticaNeueLT Std Cn" panose="020B0506030502030204" pitchFamily="34" charset="0"/>
              </a:rPr>
              <a:t>24 hours a day, seven days a week.</a:t>
            </a:r>
            <a:endParaRPr lang="en-US" sz="2400" dirty="0">
              <a:latin typeface="HelveticaNeueLT Std Cn" panose="020B0506030502030204" pitchFamily="34" charset="0"/>
            </a:endParaRPr>
          </a:p>
        </p:txBody>
      </p:sp>
      <p:sp>
        <p:nvSpPr>
          <p:cNvPr id="10" name="Rectangle 9">
            <a:extLst>
              <a:ext uri="{FF2B5EF4-FFF2-40B4-BE49-F238E27FC236}">
                <a16:creationId xmlns:a16="http://schemas.microsoft.com/office/drawing/2014/main" id="{973296AB-08E8-4B79-9AD2-9480948A8E01}"/>
              </a:ext>
            </a:extLst>
          </p:cNvPr>
          <p:cNvSpPr/>
          <p:nvPr/>
        </p:nvSpPr>
        <p:spPr>
          <a:xfrm>
            <a:off x="-1" y="0"/>
            <a:ext cx="5486400" cy="10304318"/>
          </a:xfrm>
          <a:prstGeom prst="rect">
            <a:avLst/>
          </a:prstGeom>
          <a:solidFill>
            <a:srgbClr val="006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Image result for illinois department of public health">
            <a:extLst>
              <a:ext uri="{FF2B5EF4-FFF2-40B4-BE49-F238E27FC236}">
                <a16:creationId xmlns:a16="http://schemas.microsoft.com/office/drawing/2014/main" id="{D1E81123-0980-4769-81C5-42B38964A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81" y="1513485"/>
            <a:ext cx="4482257" cy="122243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05E1641-2764-45C8-846F-A0B160B6588E}"/>
              </a:ext>
            </a:extLst>
          </p:cNvPr>
          <p:cNvCxnSpPr>
            <a:cxnSpLocks/>
          </p:cNvCxnSpPr>
          <p:nvPr/>
        </p:nvCxnSpPr>
        <p:spPr>
          <a:xfrm>
            <a:off x="5989433" y="5600700"/>
            <a:ext cx="6207325" cy="0"/>
          </a:xfrm>
          <a:prstGeom prst="line">
            <a:avLst/>
          </a:prstGeom>
          <a:ln w="28575">
            <a:solidFill>
              <a:srgbClr val="0065A4"/>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EF2272D-A613-48D0-B15E-85988184CB90}"/>
              </a:ext>
            </a:extLst>
          </p:cNvPr>
          <p:cNvSpPr/>
          <p:nvPr/>
        </p:nvSpPr>
        <p:spPr>
          <a:xfrm>
            <a:off x="6147868" y="6011679"/>
            <a:ext cx="6075462" cy="954107"/>
          </a:xfrm>
          <a:prstGeom prst="rect">
            <a:avLst/>
          </a:prstGeom>
        </p:spPr>
        <p:txBody>
          <a:bodyPr wrap="square">
            <a:spAutoFit/>
          </a:bodyPr>
          <a:lstStyle/>
          <a:p>
            <a:pPr algn="ctr"/>
            <a:r>
              <a:rPr lang="en-US" sz="2800" b="1" dirty="0">
                <a:solidFill>
                  <a:srgbClr val="C00000"/>
                </a:solidFill>
                <a:latin typeface="HelveticaNeueLT Std Blk" panose="020B0904020202020204" pitchFamily="34" charset="0"/>
              </a:rPr>
              <a:t>Illinois Novel Coronavirus </a:t>
            </a:r>
            <a:br>
              <a:rPr lang="en-US" sz="2800" b="1" dirty="0">
                <a:solidFill>
                  <a:srgbClr val="C00000"/>
                </a:solidFill>
                <a:latin typeface="HelveticaNeueLT Std Blk" panose="020B0904020202020204" pitchFamily="34" charset="0"/>
              </a:rPr>
            </a:br>
            <a:r>
              <a:rPr lang="en-US" sz="2800" b="1" dirty="0">
                <a:solidFill>
                  <a:srgbClr val="C00000"/>
                </a:solidFill>
                <a:latin typeface="HelveticaNeueLT Std Blk" panose="020B0904020202020204" pitchFamily="34" charset="0"/>
              </a:rPr>
              <a:t>24/7 Hotline and Email Address</a:t>
            </a:r>
            <a:endParaRPr lang="en-US" sz="2800" dirty="0">
              <a:solidFill>
                <a:srgbClr val="C00000"/>
              </a:solidFill>
              <a:latin typeface="HelveticaNeueLT Std Blk" panose="020B0904020202020204" pitchFamily="34" charset="0"/>
            </a:endParaRPr>
          </a:p>
        </p:txBody>
      </p:sp>
      <p:cxnSp>
        <p:nvCxnSpPr>
          <p:cNvPr id="5" name="Straight Connector 4">
            <a:extLst>
              <a:ext uri="{FF2B5EF4-FFF2-40B4-BE49-F238E27FC236}">
                <a16:creationId xmlns:a16="http://schemas.microsoft.com/office/drawing/2014/main" id="{DF63CBA8-97C2-46D6-A406-5CF2991C9F58}"/>
              </a:ext>
            </a:extLst>
          </p:cNvPr>
          <p:cNvCxnSpPr>
            <a:cxnSpLocks/>
          </p:cNvCxnSpPr>
          <p:nvPr/>
        </p:nvCxnSpPr>
        <p:spPr>
          <a:xfrm>
            <a:off x="131860" y="4762500"/>
            <a:ext cx="522267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496739-D7BE-4E2B-8C50-F607502A7C6E}"/>
              </a:ext>
            </a:extLst>
          </p:cNvPr>
          <p:cNvSpPr txBox="1"/>
          <p:nvPr/>
        </p:nvSpPr>
        <p:spPr>
          <a:xfrm>
            <a:off x="5486398" y="266700"/>
            <a:ext cx="7315203" cy="769441"/>
          </a:xfrm>
          <a:prstGeom prst="rect">
            <a:avLst/>
          </a:prstGeom>
          <a:noFill/>
        </p:spPr>
        <p:txBody>
          <a:bodyPr wrap="square" rtlCol="0">
            <a:spAutoFit/>
          </a:bodyPr>
          <a:lstStyle/>
          <a:p>
            <a:pPr algn="ctr"/>
            <a:r>
              <a:rPr lang="en-US" sz="4400" dirty="0">
                <a:solidFill>
                  <a:srgbClr val="F58025"/>
                </a:solidFill>
                <a:latin typeface="HelveticaNeueLT Std Blk" panose="020B0904020202020204" pitchFamily="34" charset="0"/>
              </a:rPr>
              <a:t>COVID-19:</a:t>
            </a:r>
            <a:r>
              <a:rPr lang="en-US" sz="4400" spc="-50" dirty="0">
                <a:solidFill>
                  <a:schemeClr val="bg1"/>
                </a:solidFill>
                <a:latin typeface="HelveticaNeueLT Std Med" panose="020B0604020202020204" pitchFamily="34" charset="0"/>
              </a:rPr>
              <a:t> </a:t>
            </a:r>
            <a:r>
              <a:rPr lang="en-US" sz="4400" spc="-50" dirty="0">
                <a:solidFill>
                  <a:srgbClr val="0065A4"/>
                </a:solidFill>
                <a:latin typeface="HelveticaNeueLT Std Med" panose="020B0604020202020204" pitchFamily="34" charset="0"/>
              </a:rPr>
              <a:t>RESOURCES</a:t>
            </a:r>
          </a:p>
        </p:txBody>
      </p:sp>
      <p:sp>
        <p:nvSpPr>
          <p:cNvPr id="20" name="Rectangle 19">
            <a:extLst>
              <a:ext uri="{FF2B5EF4-FFF2-40B4-BE49-F238E27FC236}">
                <a16:creationId xmlns:a16="http://schemas.microsoft.com/office/drawing/2014/main" id="{A6C7C1B6-E36E-43D5-8112-95C5FE736357}"/>
              </a:ext>
            </a:extLst>
          </p:cNvPr>
          <p:cNvSpPr/>
          <p:nvPr/>
        </p:nvSpPr>
        <p:spPr>
          <a:xfrm>
            <a:off x="6284543" y="3718946"/>
            <a:ext cx="6207325" cy="1384995"/>
          </a:xfrm>
          <a:prstGeom prst="rect">
            <a:avLst/>
          </a:prstGeom>
        </p:spPr>
        <p:txBody>
          <a:bodyPr wrap="square">
            <a:spAutoFit/>
          </a:bodyPr>
          <a:lstStyle/>
          <a:p>
            <a:r>
              <a:rPr lang="en-US" sz="2800" dirty="0">
                <a:hlinkClick r:id="rId4"/>
              </a:rPr>
              <a:t>www.dph.illinois.gov/topics-services/diseases-and-conditions/diseases-a-z-list/coronavirus</a:t>
            </a:r>
            <a:endParaRPr lang="en-US" sz="2800" dirty="0"/>
          </a:p>
        </p:txBody>
      </p:sp>
      <p:sp>
        <p:nvSpPr>
          <p:cNvPr id="21" name="Rectangle 20">
            <a:extLst>
              <a:ext uri="{FF2B5EF4-FFF2-40B4-BE49-F238E27FC236}">
                <a16:creationId xmlns:a16="http://schemas.microsoft.com/office/drawing/2014/main" id="{7922D31E-AE03-467E-9E7F-5FE9B68C5636}"/>
              </a:ext>
            </a:extLst>
          </p:cNvPr>
          <p:cNvSpPr/>
          <p:nvPr/>
        </p:nvSpPr>
        <p:spPr>
          <a:xfrm>
            <a:off x="12801601" y="0"/>
            <a:ext cx="5486400" cy="10417435"/>
          </a:xfrm>
          <a:prstGeom prst="rect">
            <a:avLst/>
          </a:prstGeom>
          <a:solidFill>
            <a:srgbClr val="F58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B9F158-CB4E-4930-8BCF-449ABCFE6BC5}"/>
              </a:ext>
            </a:extLst>
          </p:cNvPr>
          <p:cNvSpPr/>
          <p:nvPr/>
        </p:nvSpPr>
        <p:spPr>
          <a:xfrm>
            <a:off x="337857" y="2778768"/>
            <a:ext cx="4810681" cy="1384995"/>
          </a:xfrm>
          <a:prstGeom prst="rect">
            <a:avLst/>
          </a:prstGeom>
        </p:spPr>
        <p:txBody>
          <a:bodyPr wrap="square">
            <a:spAutoFit/>
          </a:bodyPr>
          <a:lstStyle/>
          <a:p>
            <a:r>
              <a:rPr lang="en-US" sz="2800" dirty="0">
                <a:solidFill>
                  <a:schemeClr val="bg1"/>
                </a:solidFill>
                <a:latin typeface="HelveticaNeueLT Std Blk" panose="020B0904020202020204" pitchFamily="34" charset="0"/>
              </a:rPr>
              <a:t>Website:</a:t>
            </a:r>
            <a:endParaRPr lang="en-US" sz="2800" dirty="0">
              <a:solidFill>
                <a:schemeClr val="bg1"/>
              </a:solidFill>
              <a:latin typeface="HelveticaNeueLT Std Blk" panose="020B0904020202020204" pitchFamily="34" charset="0"/>
              <a:hlinkClick r:id="rId5">
                <a:extLst>
                  <a:ext uri="{A12FA001-AC4F-418D-AE19-62706E023703}">
                    <ahyp:hlinkClr xmlns:ahyp="http://schemas.microsoft.com/office/drawing/2018/hyperlinkcolor" val="tx"/>
                  </a:ext>
                </a:extLst>
              </a:hlinkClick>
            </a:endParaRPr>
          </a:p>
          <a:p>
            <a:r>
              <a:rPr lang="en-US" sz="2800" dirty="0">
                <a:solidFill>
                  <a:schemeClr val="bg1"/>
                </a:solidFill>
                <a:hlinkClick r:id="rId5">
                  <a:extLst>
                    <a:ext uri="{A12FA001-AC4F-418D-AE19-62706E023703}">
                      <ahyp:hlinkClr xmlns:ahyp="http://schemas.microsoft.com/office/drawing/2018/hyperlinkcolor" val="tx"/>
                    </a:ext>
                  </a:extLst>
                </a:hlinkClick>
              </a:rPr>
              <a:t>www.dupagehealth.org/</a:t>
            </a:r>
            <a:br>
              <a:rPr lang="en-US" sz="2800" dirty="0">
                <a:solidFill>
                  <a:schemeClr val="bg1"/>
                </a:solidFill>
                <a:hlinkClick r:id="rId5">
                  <a:extLst>
                    <a:ext uri="{A12FA001-AC4F-418D-AE19-62706E023703}">
                      <ahyp:hlinkClr xmlns:ahyp="http://schemas.microsoft.com/office/drawing/2018/hyperlinkcolor" val="tx"/>
                    </a:ext>
                  </a:extLst>
                </a:hlinkClick>
              </a:rPr>
            </a:br>
            <a:r>
              <a:rPr lang="en-US" sz="2800" dirty="0">
                <a:solidFill>
                  <a:schemeClr val="bg1"/>
                </a:solidFill>
                <a:hlinkClick r:id="rId5">
                  <a:extLst>
                    <a:ext uri="{A12FA001-AC4F-418D-AE19-62706E023703}">
                      <ahyp:hlinkClr xmlns:ahyp="http://schemas.microsoft.com/office/drawing/2018/hyperlinkcolor" val="tx"/>
                    </a:ext>
                  </a:extLst>
                </a:hlinkClick>
              </a:rPr>
              <a:t>590/Coronavirus-Information</a:t>
            </a:r>
            <a:endParaRPr lang="en-US" sz="2800" dirty="0">
              <a:solidFill>
                <a:schemeClr val="bg1"/>
              </a:solidFill>
            </a:endParaRPr>
          </a:p>
        </p:txBody>
      </p:sp>
      <p:sp>
        <p:nvSpPr>
          <p:cNvPr id="26" name="Rectangle 25">
            <a:extLst>
              <a:ext uri="{FF2B5EF4-FFF2-40B4-BE49-F238E27FC236}">
                <a16:creationId xmlns:a16="http://schemas.microsoft.com/office/drawing/2014/main" id="{A5E9FECC-A0BE-4BAE-B6E8-220666341977}"/>
              </a:ext>
            </a:extLst>
          </p:cNvPr>
          <p:cNvSpPr/>
          <p:nvPr/>
        </p:nvSpPr>
        <p:spPr>
          <a:xfrm>
            <a:off x="228600" y="8485597"/>
            <a:ext cx="5006145" cy="1200329"/>
          </a:xfrm>
          <a:prstGeom prst="rect">
            <a:avLst/>
          </a:prstGeom>
        </p:spPr>
        <p:txBody>
          <a:bodyPr wrap="square">
            <a:spAutoFit/>
          </a:bodyPr>
          <a:lstStyle/>
          <a:p>
            <a:r>
              <a:rPr lang="en-US" sz="2400" b="1" dirty="0">
                <a:solidFill>
                  <a:schemeClr val="bg1"/>
                </a:solidFill>
                <a:latin typeface="HelveticaNeueLT Std Cn" panose="020B0506030502030204" pitchFamily="34" charset="0"/>
              </a:rPr>
              <a:t>Behavioral Health Crisis Hotline </a:t>
            </a:r>
            <a:br>
              <a:rPr lang="en-US" sz="2400" b="1" dirty="0">
                <a:solidFill>
                  <a:schemeClr val="bg1"/>
                </a:solidFill>
                <a:latin typeface="HelveticaNeueLT Std Cn" panose="020B0506030502030204" pitchFamily="34" charset="0"/>
              </a:rPr>
            </a:br>
            <a:r>
              <a:rPr lang="en-US" sz="2400" b="1" dirty="0">
                <a:solidFill>
                  <a:schemeClr val="bg1"/>
                </a:solidFill>
                <a:latin typeface="HelveticaNeueLT Std Cn" panose="020B0506030502030204" pitchFamily="34" charset="0"/>
              </a:rPr>
              <a:t>(630) 627-1700 </a:t>
            </a:r>
            <a:r>
              <a:rPr lang="en-US" sz="2400" dirty="0">
                <a:solidFill>
                  <a:schemeClr val="bg1"/>
                </a:solidFill>
                <a:latin typeface="HelveticaNeueLT Std Cn" panose="020B0506030502030204" pitchFamily="34" charset="0"/>
              </a:rPr>
              <a:t>is available 24 hours a day, 7 days a week, 365 days a year.</a:t>
            </a:r>
            <a:endParaRPr lang="en-US" sz="2400" dirty="0">
              <a:solidFill>
                <a:schemeClr val="bg1"/>
              </a:solidFill>
            </a:endParaRPr>
          </a:p>
        </p:txBody>
      </p:sp>
      <p:sp>
        <p:nvSpPr>
          <p:cNvPr id="27" name="Rectangle 26">
            <a:extLst>
              <a:ext uri="{FF2B5EF4-FFF2-40B4-BE49-F238E27FC236}">
                <a16:creationId xmlns:a16="http://schemas.microsoft.com/office/drawing/2014/main" id="{1C58B7F8-CC88-4079-A0DA-B67B96634A13}"/>
              </a:ext>
            </a:extLst>
          </p:cNvPr>
          <p:cNvSpPr/>
          <p:nvPr/>
        </p:nvSpPr>
        <p:spPr>
          <a:xfrm>
            <a:off x="6282382" y="3241602"/>
            <a:ext cx="1788823" cy="523220"/>
          </a:xfrm>
          <a:prstGeom prst="rect">
            <a:avLst/>
          </a:prstGeom>
        </p:spPr>
        <p:txBody>
          <a:bodyPr wrap="none">
            <a:spAutoFit/>
          </a:bodyPr>
          <a:lstStyle/>
          <a:p>
            <a:r>
              <a:rPr lang="en-US" sz="2800" dirty="0">
                <a:solidFill>
                  <a:srgbClr val="0065A4"/>
                </a:solidFill>
                <a:latin typeface="HelveticaNeueLT Std Blk" panose="020B0904020202020204" pitchFamily="34" charset="0"/>
              </a:rPr>
              <a:t>Website:</a:t>
            </a:r>
            <a:endParaRPr lang="en-US" sz="2800" dirty="0">
              <a:solidFill>
                <a:srgbClr val="0065A4"/>
              </a:solidFill>
              <a:latin typeface="HelveticaNeueLT Std Blk" panose="020B0904020202020204" pitchFamily="34" charset="0"/>
              <a:hlinkClick r:id="rId5">
                <a:extLst>
                  <a:ext uri="{A12FA001-AC4F-418D-AE19-62706E023703}">
                    <ahyp:hlinkClr xmlns:ahyp="http://schemas.microsoft.com/office/drawing/2018/hyperlinkcolor" val="tx"/>
                  </a:ext>
                </a:extLst>
              </a:hlinkClick>
            </a:endParaRPr>
          </a:p>
        </p:txBody>
      </p:sp>
      <p:sp>
        <p:nvSpPr>
          <p:cNvPr id="28" name="Rectangle 27">
            <a:extLst>
              <a:ext uri="{FF2B5EF4-FFF2-40B4-BE49-F238E27FC236}">
                <a16:creationId xmlns:a16="http://schemas.microsoft.com/office/drawing/2014/main" id="{361847F0-0459-49EC-990A-9BD6910572DE}"/>
              </a:ext>
            </a:extLst>
          </p:cNvPr>
          <p:cNvSpPr/>
          <p:nvPr/>
        </p:nvSpPr>
        <p:spPr>
          <a:xfrm>
            <a:off x="228600" y="5253893"/>
            <a:ext cx="5222677" cy="3046988"/>
          </a:xfrm>
          <a:prstGeom prst="rect">
            <a:avLst/>
          </a:prstGeom>
        </p:spPr>
        <p:txBody>
          <a:bodyPr wrap="square">
            <a:spAutoFit/>
          </a:bodyPr>
          <a:lstStyle/>
          <a:p>
            <a:r>
              <a:rPr lang="en-US" sz="2400" b="1" dirty="0">
                <a:solidFill>
                  <a:schemeClr val="bg1"/>
                </a:solidFill>
                <a:latin typeface="HelveticaNeueLT Std Cn" panose="020B0506030502030204" pitchFamily="34" charset="0"/>
              </a:rPr>
              <a:t>DuPage County residents and healthcare professionals with concerns</a:t>
            </a:r>
            <a:r>
              <a:rPr lang="en-US" sz="2400" dirty="0">
                <a:solidFill>
                  <a:schemeClr val="bg1"/>
                </a:solidFill>
                <a:latin typeface="HelveticaNeueLT Std Cn" panose="020B0506030502030204" pitchFamily="34" charset="0"/>
              </a:rPr>
              <a:t> </a:t>
            </a:r>
            <a:r>
              <a:rPr lang="en-US" sz="2400" b="1" dirty="0">
                <a:solidFill>
                  <a:schemeClr val="bg1"/>
                </a:solidFill>
                <a:latin typeface="HelveticaNeueLT Std Cn" panose="020B0506030502030204" pitchFamily="34" charset="0"/>
              </a:rPr>
              <a:t>about exposure or specific symptoms are encouraged to call </a:t>
            </a:r>
            <a:r>
              <a:rPr lang="en-US" sz="2400" dirty="0">
                <a:solidFill>
                  <a:schemeClr val="bg1"/>
                </a:solidFill>
                <a:latin typeface="HelveticaNeueLT Std Cn" panose="020B0506030502030204" pitchFamily="34" charset="0"/>
              </a:rPr>
              <a:t>the DCHD Communicable Disease and Epidemiology (CDE) program at </a:t>
            </a:r>
            <a:r>
              <a:rPr lang="en-US" sz="2400" b="1" dirty="0">
                <a:solidFill>
                  <a:schemeClr val="bg1"/>
                </a:solidFill>
                <a:latin typeface="HelveticaNeueLT Std Cn" panose="020B0506030502030204" pitchFamily="34" charset="0"/>
              </a:rPr>
              <a:t>(630) 221-7553 </a:t>
            </a:r>
            <a:br>
              <a:rPr lang="en-US" sz="2400" b="1" dirty="0">
                <a:solidFill>
                  <a:schemeClr val="bg1"/>
                </a:solidFill>
                <a:latin typeface="HelveticaNeueLT Std Cn" panose="020B0506030502030204" pitchFamily="34" charset="0"/>
              </a:rPr>
            </a:br>
            <a:r>
              <a:rPr lang="en-US" sz="2400" dirty="0">
                <a:solidFill>
                  <a:schemeClr val="bg1"/>
                </a:solidFill>
                <a:latin typeface="HelveticaNeueLT Std Cn" panose="020B0506030502030204" pitchFamily="34" charset="0"/>
              </a:rPr>
              <a:t>(8:00 a.m. – 4:30 p.m.) or </a:t>
            </a:r>
            <a:r>
              <a:rPr lang="en-US" sz="2400" b="1" dirty="0">
                <a:solidFill>
                  <a:schemeClr val="bg1"/>
                </a:solidFill>
                <a:latin typeface="HelveticaNeueLT Std Cn" panose="020B0506030502030204" pitchFamily="34" charset="0"/>
              </a:rPr>
              <a:t>(630) 682-7400 </a:t>
            </a:r>
            <a:r>
              <a:rPr lang="en-US" sz="2400" dirty="0">
                <a:solidFill>
                  <a:schemeClr val="bg1"/>
                </a:solidFill>
                <a:latin typeface="HelveticaNeueLT Std Cn" panose="020B0506030502030204" pitchFamily="34" charset="0"/>
              </a:rPr>
              <a:t>after hours. </a:t>
            </a:r>
          </a:p>
        </p:txBody>
      </p:sp>
      <p:pic>
        <p:nvPicPr>
          <p:cNvPr id="29" name="Picture 28">
            <a:extLst>
              <a:ext uri="{FF2B5EF4-FFF2-40B4-BE49-F238E27FC236}">
                <a16:creationId xmlns:a16="http://schemas.microsoft.com/office/drawing/2014/main" id="{DED90853-1E8D-4682-A0F2-DEBE244A015E}"/>
              </a:ext>
            </a:extLst>
          </p:cNvPr>
          <p:cNvPicPr>
            <a:picLocks noChangeAspect="1"/>
          </p:cNvPicPr>
          <p:nvPr/>
        </p:nvPicPr>
        <p:blipFill rotWithShape="1">
          <a:blip r:embed="rId6"/>
          <a:srcRect l="5443" t="10274" r="4761" b="14423"/>
          <a:stretch/>
        </p:blipFill>
        <p:spPr>
          <a:xfrm>
            <a:off x="14050388" y="750484"/>
            <a:ext cx="3018411" cy="1455027"/>
          </a:xfrm>
          <a:prstGeom prst="rect">
            <a:avLst/>
          </a:prstGeom>
        </p:spPr>
      </p:pic>
      <p:sp>
        <p:nvSpPr>
          <p:cNvPr id="30" name="Rectangle 29">
            <a:extLst>
              <a:ext uri="{FF2B5EF4-FFF2-40B4-BE49-F238E27FC236}">
                <a16:creationId xmlns:a16="http://schemas.microsoft.com/office/drawing/2014/main" id="{CAEC53AB-8949-48CB-958E-435F592010E5}"/>
              </a:ext>
            </a:extLst>
          </p:cNvPr>
          <p:cNvSpPr/>
          <p:nvPr/>
        </p:nvSpPr>
        <p:spPr>
          <a:xfrm>
            <a:off x="13497886" y="3921341"/>
            <a:ext cx="4419600" cy="954107"/>
          </a:xfrm>
          <a:prstGeom prst="rect">
            <a:avLst/>
          </a:prstGeom>
        </p:spPr>
        <p:txBody>
          <a:bodyPr wrap="square">
            <a:spAutoFit/>
          </a:bodyPr>
          <a:lstStyle/>
          <a:p>
            <a:r>
              <a:rPr lang="en-US" sz="2800" dirty="0">
                <a:solidFill>
                  <a:schemeClr val="bg1"/>
                </a:solidFill>
                <a:hlinkClick r:id="rId7">
                  <a:extLst>
                    <a:ext uri="{A12FA001-AC4F-418D-AE19-62706E023703}">
                      <ahyp:hlinkClr xmlns:ahyp="http://schemas.microsoft.com/office/drawing/2018/hyperlinkcolor" val="tx"/>
                    </a:ext>
                  </a:extLst>
                </a:hlinkClick>
              </a:rPr>
              <a:t>www.cdc.gov/coronavirus/2019-nCoV/index.html</a:t>
            </a:r>
            <a:endParaRPr lang="en-US" sz="2800" dirty="0">
              <a:solidFill>
                <a:schemeClr val="bg1"/>
              </a:solidFill>
            </a:endParaRPr>
          </a:p>
        </p:txBody>
      </p:sp>
      <p:sp>
        <p:nvSpPr>
          <p:cNvPr id="31" name="Rectangle 30">
            <a:extLst>
              <a:ext uri="{FF2B5EF4-FFF2-40B4-BE49-F238E27FC236}">
                <a16:creationId xmlns:a16="http://schemas.microsoft.com/office/drawing/2014/main" id="{3AF4B378-C488-4A27-A755-94DCBD508CD1}"/>
              </a:ext>
            </a:extLst>
          </p:cNvPr>
          <p:cNvSpPr/>
          <p:nvPr/>
        </p:nvSpPr>
        <p:spPr>
          <a:xfrm>
            <a:off x="13497886" y="3316058"/>
            <a:ext cx="1788823" cy="523220"/>
          </a:xfrm>
          <a:prstGeom prst="rect">
            <a:avLst/>
          </a:prstGeom>
        </p:spPr>
        <p:txBody>
          <a:bodyPr wrap="none">
            <a:spAutoFit/>
          </a:bodyPr>
          <a:lstStyle/>
          <a:p>
            <a:r>
              <a:rPr lang="en-US" sz="2800" dirty="0">
                <a:solidFill>
                  <a:srgbClr val="0065A4"/>
                </a:solidFill>
                <a:latin typeface="HelveticaNeueLT Std Blk" panose="020B0904020202020204" pitchFamily="34" charset="0"/>
              </a:rPr>
              <a:t>Website:</a:t>
            </a:r>
            <a:endParaRPr lang="en-US" sz="2800" dirty="0">
              <a:solidFill>
                <a:srgbClr val="0065A4"/>
              </a:solidFill>
              <a:latin typeface="HelveticaNeueLT Std Blk" panose="020B0904020202020204" pitchFamily="34" charset="0"/>
              <a:hlinkClick r:id="rId5">
                <a:extLst>
                  <a:ext uri="{A12FA001-AC4F-418D-AE19-62706E023703}">
                    <ahyp:hlinkClr xmlns:ahyp="http://schemas.microsoft.com/office/drawing/2018/hyperlinkcolor" val="tx"/>
                  </a:ext>
                </a:extLst>
              </a:hlinkClick>
            </a:endParaRPr>
          </a:p>
        </p:txBody>
      </p:sp>
      <p:cxnSp>
        <p:nvCxnSpPr>
          <p:cNvPr id="32" name="Straight Connector 31">
            <a:extLst>
              <a:ext uri="{FF2B5EF4-FFF2-40B4-BE49-F238E27FC236}">
                <a16:creationId xmlns:a16="http://schemas.microsoft.com/office/drawing/2014/main" id="{807A66D1-0F8C-4B7F-AC55-5E83C47B3748}"/>
              </a:ext>
            </a:extLst>
          </p:cNvPr>
          <p:cNvCxnSpPr>
            <a:cxnSpLocks/>
          </p:cNvCxnSpPr>
          <p:nvPr/>
        </p:nvCxnSpPr>
        <p:spPr>
          <a:xfrm>
            <a:off x="13098558" y="5583959"/>
            <a:ext cx="4892485"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41C0964C-50DC-4AE7-9EB7-2DA4DC896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1208" y="495300"/>
            <a:ext cx="3657600" cy="2103334"/>
          </a:xfrm>
          <a:prstGeom prst="rect">
            <a:avLst/>
          </a:prstGeom>
        </p:spPr>
      </p:pic>
    </p:spTree>
    <p:extLst>
      <p:ext uri="{BB962C8B-B14F-4D97-AF65-F5344CB8AC3E}">
        <p14:creationId xmlns:p14="http://schemas.microsoft.com/office/powerpoint/2010/main" val="2162935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568071-3FEB-4F81-B440-8C6BDF8FBE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6" name="TextBox 5">
            <a:extLst>
              <a:ext uri="{FF2B5EF4-FFF2-40B4-BE49-F238E27FC236}">
                <a16:creationId xmlns:a16="http://schemas.microsoft.com/office/drawing/2014/main" id="{DACFC427-7FC9-4126-B590-5534F085C2AE}"/>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11" name="Rectangle 10">
            <a:extLst>
              <a:ext uri="{FF2B5EF4-FFF2-40B4-BE49-F238E27FC236}">
                <a16:creationId xmlns:a16="http://schemas.microsoft.com/office/drawing/2014/main" id="{2FD6D722-5BC4-41EF-AE8D-E19D8AE727DA}"/>
              </a:ext>
            </a:extLst>
          </p:cNvPr>
          <p:cNvSpPr/>
          <p:nvPr/>
        </p:nvSpPr>
        <p:spPr>
          <a:xfrm>
            <a:off x="6843532" y="2918083"/>
            <a:ext cx="4600939" cy="1015663"/>
          </a:xfrm>
          <a:prstGeom prst="rect">
            <a:avLst/>
          </a:prstGeom>
        </p:spPr>
        <p:txBody>
          <a:bodyPr wrap="none">
            <a:spAutoFit/>
          </a:bodyPr>
          <a:lstStyle/>
          <a:p>
            <a:pPr algn="ctr"/>
            <a:r>
              <a:rPr lang="en-US" sz="6000" dirty="0">
                <a:solidFill>
                  <a:srgbClr val="0065A4"/>
                </a:solidFill>
                <a:latin typeface="HelveticaNeueLT Std Blk" panose="020B0904020202020204" pitchFamily="34" charset="0"/>
              </a:rPr>
              <a:t>Find us on:</a:t>
            </a:r>
          </a:p>
        </p:txBody>
      </p:sp>
      <p:grpSp>
        <p:nvGrpSpPr>
          <p:cNvPr id="17" name="Group 16">
            <a:extLst>
              <a:ext uri="{FF2B5EF4-FFF2-40B4-BE49-F238E27FC236}">
                <a16:creationId xmlns:a16="http://schemas.microsoft.com/office/drawing/2014/main" id="{1AD410D8-069B-45AE-8296-4FFB6C1FC05C}"/>
              </a:ext>
            </a:extLst>
          </p:cNvPr>
          <p:cNvGrpSpPr/>
          <p:nvPr/>
        </p:nvGrpSpPr>
        <p:grpSpPr>
          <a:xfrm>
            <a:off x="4644121" y="4565829"/>
            <a:ext cx="8999759" cy="3685857"/>
            <a:chOff x="4267200" y="4411821"/>
            <a:chExt cx="8999759" cy="3685857"/>
          </a:xfrm>
        </p:grpSpPr>
        <p:grpSp>
          <p:nvGrpSpPr>
            <p:cNvPr id="15" name="Group 14">
              <a:extLst>
                <a:ext uri="{FF2B5EF4-FFF2-40B4-BE49-F238E27FC236}">
                  <a16:creationId xmlns:a16="http://schemas.microsoft.com/office/drawing/2014/main" id="{93D8D7C1-A760-453E-BE87-C578BF529504}"/>
                </a:ext>
              </a:extLst>
            </p:cNvPr>
            <p:cNvGrpSpPr/>
            <p:nvPr/>
          </p:nvGrpSpPr>
          <p:grpSpPr>
            <a:xfrm>
              <a:off x="4267200" y="4411821"/>
              <a:ext cx="4378122" cy="3685857"/>
              <a:chOff x="3429000" y="4411821"/>
              <a:chExt cx="4378122" cy="3685857"/>
            </a:xfrm>
          </p:grpSpPr>
          <p:sp>
            <p:nvSpPr>
              <p:cNvPr id="2" name="Rectangle 1">
                <a:extLst>
                  <a:ext uri="{FF2B5EF4-FFF2-40B4-BE49-F238E27FC236}">
                    <a16:creationId xmlns:a16="http://schemas.microsoft.com/office/drawing/2014/main" id="{B0046368-71F4-4DDA-B90A-A8D0A4EF6A88}"/>
                  </a:ext>
                </a:extLst>
              </p:cNvPr>
              <p:cNvSpPr/>
              <p:nvPr/>
            </p:nvSpPr>
            <p:spPr>
              <a:xfrm>
                <a:off x="3429000" y="7389792"/>
                <a:ext cx="4378122" cy="707886"/>
              </a:xfrm>
              <a:prstGeom prst="rect">
                <a:avLst/>
              </a:prstGeom>
            </p:spPr>
            <p:txBody>
              <a:bodyPr wrap="none">
                <a:spAutoFit/>
              </a:bodyPr>
              <a:lstStyle/>
              <a:p>
                <a:r>
                  <a:rPr lang="en-US" sz="4000" dirty="0">
                    <a:solidFill>
                      <a:srgbClr val="1877F2"/>
                    </a:solidFill>
                    <a:latin typeface="HelveticaNeueLT Std Blk" panose="020B0904020202020204" pitchFamily="34" charset="0"/>
                  </a:rPr>
                  <a:t>@</a:t>
                </a:r>
                <a:r>
                  <a:rPr lang="en-US" sz="4000" dirty="0" err="1">
                    <a:solidFill>
                      <a:srgbClr val="1877F2"/>
                    </a:solidFill>
                    <a:latin typeface="HelveticaNeueLT Std Blk" panose="020B0904020202020204" pitchFamily="34" charset="0"/>
                  </a:rPr>
                  <a:t>DuPageHealth</a:t>
                </a:r>
                <a:endParaRPr lang="en-US" sz="4000" dirty="0">
                  <a:solidFill>
                    <a:srgbClr val="1877F2"/>
                  </a:solidFill>
                  <a:latin typeface="HelveticaNeueLT Std Blk" panose="020B0904020202020204" pitchFamily="34" charset="0"/>
                </a:endParaRPr>
              </a:p>
            </p:txBody>
          </p:sp>
          <p:pic>
            <p:nvPicPr>
              <p:cNvPr id="4" name="Graphic 3">
                <a:extLst>
                  <a:ext uri="{FF2B5EF4-FFF2-40B4-BE49-F238E27FC236}">
                    <a16:creationId xmlns:a16="http://schemas.microsoft.com/office/drawing/2014/main" id="{6DF8D65D-A1E7-46B4-9E2A-BE3275F8C4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6461" y="4411821"/>
                <a:ext cx="2743200" cy="2743200"/>
              </a:xfrm>
              <a:prstGeom prst="rect">
                <a:avLst/>
              </a:prstGeom>
            </p:spPr>
          </p:pic>
        </p:grpSp>
        <p:grpSp>
          <p:nvGrpSpPr>
            <p:cNvPr id="9" name="Group 8">
              <a:extLst>
                <a:ext uri="{FF2B5EF4-FFF2-40B4-BE49-F238E27FC236}">
                  <a16:creationId xmlns:a16="http://schemas.microsoft.com/office/drawing/2014/main" id="{E120959F-1980-4ADA-A3F1-5FC308ADDDF3}"/>
                </a:ext>
              </a:extLst>
            </p:cNvPr>
            <p:cNvGrpSpPr/>
            <p:nvPr/>
          </p:nvGrpSpPr>
          <p:grpSpPr>
            <a:xfrm>
              <a:off x="9829800" y="4667543"/>
              <a:ext cx="3437159" cy="3430135"/>
              <a:chOff x="9255410" y="4667543"/>
              <a:chExt cx="3437159" cy="3430135"/>
            </a:xfrm>
          </p:grpSpPr>
          <p:sp>
            <p:nvSpPr>
              <p:cNvPr id="13" name="Rectangle 12">
                <a:extLst>
                  <a:ext uri="{FF2B5EF4-FFF2-40B4-BE49-F238E27FC236}">
                    <a16:creationId xmlns:a16="http://schemas.microsoft.com/office/drawing/2014/main" id="{68158BCC-9512-4089-9B8D-4DD36A19F1E4}"/>
                  </a:ext>
                </a:extLst>
              </p:cNvPr>
              <p:cNvSpPr/>
              <p:nvPr/>
            </p:nvSpPr>
            <p:spPr>
              <a:xfrm>
                <a:off x="9255410" y="7389792"/>
                <a:ext cx="3437159" cy="707886"/>
              </a:xfrm>
              <a:prstGeom prst="rect">
                <a:avLst/>
              </a:prstGeom>
            </p:spPr>
            <p:txBody>
              <a:bodyPr wrap="none">
                <a:spAutoFit/>
              </a:bodyPr>
              <a:lstStyle/>
              <a:p>
                <a:r>
                  <a:rPr lang="en-US" sz="4000" dirty="0">
                    <a:solidFill>
                      <a:srgbClr val="1DA1F2"/>
                    </a:solidFill>
                    <a:latin typeface="HelveticaNeueLT Std Blk" panose="020B0904020202020204" pitchFamily="34" charset="0"/>
                  </a:rPr>
                  <a:t>@</a:t>
                </a:r>
                <a:r>
                  <a:rPr lang="en-US" sz="4000" dirty="0" err="1">
                    <a:solidFill>
                      <a:srgbClr val="1DA1F2"/>
                    </a:solidFill>
                    <a:latin typeface="HelveticaNeueLT Std Blk" panose="020B0904020202020204" pitchFamily="34" charset="0"/>
                  </a:rPr>
                  <a:t>DuPageHD</a:t>
                </a:r>
                <a:endParaRPr lang="en-US" sz="4000" dirty="0">
                  <a:solidFill>
                    <a:srgbClr val="1DA1F2"/>
                  </a:solidFill>
                  <a:latin typeface="HelveticaNeueLT Std Blk" panose="020B0904020202020204" pitchFamily="34" charset="0"/>
                </a:endParaRPr>
              </a:p>
            </p:txBody>
          </p:sp>
          <p:pic>
            <p:nvPicPr>
              <p:cNvPr id="8" name="Graphic 7">
                <a:extLst>
                  <a:ext uri="{FF2B5EF4-FFF2-40B4-BE49-F238E27FC236}">
                    <a16:creationId xmlns:a16="http://schemas.microsoft.com/office/drawing/2014/main" id="{FAF3EE3C-FE5F-48BF-AED9-69C00011D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2389" y="4667543"/>
                <a:ext cx="2743200" cy="2231756"/>
              </a:xfrm>
              <a:prstGeom prst="rect">
                <a:avLst/>
              </a:prstGeom>
            </p:spPr>
          </p:pic>
        </p:grpSp>
      </p:grpSp>
    </p:spTree>
    <p:extLst>
      <p:ext uri="{BB962C8B-B14F-4D97-AF65-F5344CB8AC3E}">
        <p14:creationId xmlns:p14="http://schemas.microsoft.com/office/powerpoint/2010/main" val="310812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568071-3FEB-4F81-B440-8C6BDF8FBE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6" name="TextBox 5">
            <a:extLst>
              <a:ext uri="{FF2B5EF4-FFF2-40B4-BE49-F238E27FC236}">
                <a16:creationId xmlns:a16="http://schemas.microsoft.com/office/drawing/2014/main" id="{DACFC427-7FC9-4126-B590-5534F085C2AE}"/>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School Guidance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10" name="Rectangle 9">
            <a:extLst>
              <a:ext uri="{FF2B5EF4-FFF2-40B4-BE49-F238E27FC236}">
                <a16:creationId xmlns:a16="http://schemas.microsoft.com/office/drawing/2014/main" id="{7443C751-ABED-4A27-9AC6-721721F89467}"/>
              </a:ext>
            </a:extLst>
          </p:cNvPr>
          <p:cNvSpPr/>
          <p:nvPr/>
        </p:nvSpPr>
        <p:spPr>
          <a:xfrm>
            <a:off x="5948253" y="4610100"/>
            <a:ext cx="6391493" cy="2308324"/>
          </a:xfrm>
          <a:prstGeom prst="rect">
            <a:avLst/>
          </a:prstGeom>
        </p:spPr>
        <p:txBody>
          <a:bodyPr wrap="none">
            <a:spAutoFit/>
          </a:bodyPr>
          <a:lstStyle/>
          <a:p>
            <a:r>
              <a:rPr lang="en-US" sz="7200" dirty="0">
                <a:solidFill>
                  <a:srgbClr val="0065A4"/>
                </a:solidFill>
                <a:latin typeface="HelveticaNeueLT Std Blk" panose="020B0904020202020204" pitchFamily="34" charset="0"/>
              </a:rPr>
              <a:t>THANK YOU!</a:t>
            </a:r>
          </a:p>
          <a:p>
            <a:r>
              <a:rPr lang="en-US" sz="7200" dirty="0">
                <a:solidFill>
                  <a:srgbClr val="F58025"/>
                </a:solidFill>
                <a:latin typeface="HelveticaNeueLT Std Blk" panose="020B0904020202020204" pitchFamily="34" charset="0"/>
              </a:rPr>
              <a:t>QUESTIONS?</a:t>
            </a:r>
          </a:p>
        </p:txBody>
      </p:sp>
    </p:spTree>
    <p:extLst>
      <p:ext uri="{BB962C8B-B14F-4D97-AF65-F5344CB8AC3E}">
        <p14:creationId xmlns:p14="http://schemas.microsoft.com/office/powerpoint/2010/main" val="2941370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alpha val="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4F64E-765E-4315-A3DD-8C2175CDC2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8" name="TextBox 7">
            <a:extLst>
              <a:ext uri="{FF2B5EF4-FFF2-40B4-BE49-F238E27FC236}">
                <a16:creationId xmlns:a16="http://schemas.microsoft.com/office/drawing/2014/main" id="{6C0E2B1E-84BD-4E62-B1DA-79ECDB928E30}"/>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How It Spreads</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3" name="Text Placeholder 2">
            <a:extLst>
              <a:ext uri="{FF2B5EF4-FFF2-40B4-BE49-F238E27FC236}">
                <a16:creationId xmlns:a16="http://schemas.microsoft.com/office/drawing/2014/main" id="{8C4751FC-6116-4E35-839E-F6C42439F94F}"/>
              </a:ext>
            </a:extLst>
          </p:cNvPr>
          <p:cNvSpPr>
            <a:spLocks noGrp="1"/>
          </p:cNvSpPr>
          <p:nvPr>
            <p:ph type="body" sz="quarter" idx="4294967295"/>
          </p:nvPr>
        </p:nvSpPr>
        <p:spPr>
          <a:xfrm>
            <a:off x="914400" y="2705100"/>
            <a:ext cx="7543800" cy="6250878"/>
          </a:xfrm>
        </p:spPr>
        <p:txBody>
          <a:bodyPr wrap="square">
            <a:noAutofit/>
          </a:bodyPr>
          <a:lstStyle/>
          <a:p>
            <a:pPr marL="0" indent="0">
              <a:spcBef>
                <a:spcPts val="0"/>
              </a:spcBef>
              <a:spcAft>
                <a:spcPts val="2400"/>
              </a:spcAft>
              <a:buNone/>
            </a:pPr>
            <a:r>
              <a:rPr lang="en-US" sz="3200" dirty="0">
                <a:solidFill>
                  <a:srgbClr val="0065A4"/>
                </a:solidFill>
                <a:latin typeface="HelveticaNeueLT Std Blk" panose="020B0904020202020204" pitchFamily="34" charset="0"/>
              </a:rPr>
              <a:t>Investigations are ongoing to better understand routes of transmission</a:t>
            </a:r>
          </a:p>
          <a:p>
            <a:pPr marL="0" indent="0">
              <a:spcBef>
                <a:spcPts val="0"/>
              </a:spcBef>
              <a:spcAft>
                <a:spcPts val="1600"/>
              </a:spcAft>
              <a:buNone/>
            </a:pPr>
            <a:r>
              <a:rPr lang="en-US" sz="3200" dirty="0">
                <a:solidFill>
                  <a:srgbClr val="F58025"/>
                </a:solidFill>
                <a:latin typeface="HelveticaNeueLT Std" panose="020B0604020202020204" pitchFamily="34" charset="0"/>
              </a:rPr>
              <a:t>Largely based on what is known from other coronaviruses</a:t>
            </a:r>
          </a:p>
          <a:p>
            <a:pPr lvl="1">
              <a:buFont typeface="HelveticaNeueLT Std Cn" panose="020B0506030502030204" pitchFamily="34" charset="0"/>
              <a:buChar char="–"/>
            </a:pPr>
            <a:r>
              <a:rPr lang="en-US" sz="2800" dirty="0">
                <a:latin typeface="HelveticaNeueLT Std Cn" panose="020B0506030502030204" pitchFamily="34" charset="0"/>
              </a:rPr>
              <a:t>Presumed to occur primarily through close person-to-person contact</a:t>
            </a:r>
          </a:p>
          <a:p>
            <a:pPr lvl="2">
              <a:spcBef>
                <a:spcPts val="1800"/>
              </a:spcBef>
            </a:pPr>
            <a:r>
              <a:rPr lang="en-US" sz="2800" dirty="0">
                <a:latin typeface="HelveticaNeueLT Std Cn" panose="020B0506030502030204" pitchFamily="34" charset="0"/>
              </a:rPr>
              <a:t>May occur when respiratory droplets are produced when an infected person coughs or sneezes</a:t>
            </a:r>
          </a:p>
          <a:p>
            <a:pPr lvl="1">
              <a:spcBef>
                <a:spcPts val="1800"/>
              </a:spcBef>
              <a:spcAft>
                <a:spcPts val="1600"/>
              </a:spcAft>
              <a:buFont typeface="HelveticaNeueLT Std Cn" panose="020B0506030502030204" pitchFamily="34" charset="0"/>
              <a:buChar char="–"/>
            </a:pPr>
            <a:r>
              <a:rPr lang="en-US" sz="2800" dirty="0">
                <a:latin typeface="HelveticaNeueLT Std Cn" panose="020B0506030502030204" pitchFamily="34" charset="0"/>
              </a:rPr>
              <a:t>Possibly by touching a surface or object that has the virus on it and then touching the mouth, nose, or eyes</a:t>
            </a:r>
          </a:p>
          <a:p>
            <a:endParaRPr lang="en-US" sz="2800" dirty="0"/>
          </a:p>
        </p:txBody>
      </p:sp>
      <p:sp>
        <p:nvSpPr>
          <p:cNvPr id="7" name="Content Placeholder 4">
            <a:extLst>
              <a:ext uri="{FF2B5EF4-FFF2-40B4-BE49-F238E27FC236}">
                <a16:creationId xmlns:a16="http://schemas.microsoft.com/office/drawing/2014/main" id="{55544B4C-3550-432C-8365-BE6268C0AD9D}"/>
              </a:ext>
            </a:extLst>
          </p:cNvPr>
          <p:cNvSpPr txBox="1">
            <a:spLocks/>
          </p:cNvSpPr>
          <p:nvPr/>
        </p:nvSpPr>
        <p:spPr>
          <a:xfrm>
            <a:off x="10058400" y="2552700"/>
            <a:ext cx="7759338" cy="626745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F58025"/>
                </a:solidFill>
                <a:latin typeface="HelveticaNeueLT Std" panose="020B0604020202020204" pitchFamily="34" charset="0"/>
              </a:rPr>
              <a:t>Symptoms may include</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Fever</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Cough</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Shortness of breath</a:t>
            </a:r>
          </a:p>
          <a:p>
            <a:pPr marL="0" indent="0">
              <a:lnSpc>
                <a:spcPts val="1500"/>
              </a:lnSpc>
              <a:spcBef>
                <a:spcPts val="0"/>
              </a:spcBef>
              <a:buFont typeface="Arial" panose="020B0604020202020204" pitchFamily="34" charset="0"/>
              <a:buNone/>
            </a:pPr>
            <a:endParaRPr lang="en-US" sz="4000" dirty="0">
              <a:solidFill>
                <a:schemeClr val="accent4">
                  <a:lumMod val="75000"/>
                </a:schemeClr>
              </a:solidFill>
              <a:latin typeface="HelveticaNeueLT Std Cn" panose="020B0506030502030204" pitchFamily="34" charset="0"/>
            </a:endParaRPr>
          </a:p>
          <a:p>
            <a:pPr marL="0" indent="0">
              <a:spcBef>
                <a:spcPts val="0"/>
              </a:spcBef>
              <a:buFont typeface="Arial" panose="020B0604020202020204" pitchFamily="34" charset="0"/>
              <a:buNone/>
            </a:pPr>
            <a:r>
              <a:rPr lang="en-US" sz="3200" dirty="0">
                <a:solidFill>
                  <a:srgbClr val="F58025"/>
                </a:solidFill>
                <a:latin typeface="HelveticaNeueLT Std" panose="020B0604020202020204" pitchFamily="34" charset="0"/>
              </a:rPr>
              <a:t>Wide range of illness severity reported</a:t>
            </a:r>
          </a:p>
          <a:p>
            <a:pPr>
              <a:spcBef>
                <a:spcPts val="0"/>
              </a:spcBef>
              <a:buSzPct val="100000"/>
              <a:buFont typeface="Wingdings" panose="05000000000000000000" pitchFamily="2" charset="2"/>
              <a:buChar char="§"/>
            </a:pPr>
            <a:r>
              <a:rPr lang="en-US" sz="2800" dirty="0">
                <a:latin typeface="HelveticaNeueLT Std Cn" panose="020B0506030502030204" pitchFamily="34" charset="0"/>
              </a:rPr>
              <a:t>Mild to severe illness</a:t>
            </a:r>
          </a:p>
          <a:p>
            <a:pPr>
              <a:spcBef>
                <a:spcPts val="0"/>
              </a:spcBef>
              <a:buSzPct val="100000"/>
              <a:buFont typeface="Wingdings" panose="05000000000000000000" pitchFamily="2" charset="2"/>
              <a:buChar char="§"/>
            </a:pPr>
            <a:r>
              <a:rPr lang="en-US" sz="2800" dirty="0">
                <a:latin typeface="HelveticaNeueLT Std Cn" panose="020B0506030502030204" pitchFamily="34" charset="0"/>
              </a:rPr>
              <a:t>Can result in death</a:t>
            </a:r>
          </a:p>
          <a:p>
            <a:pPr marL="0" lvl="1" indent="0">
              <a:spcBef>
                <a:spcPts val="1600"/>
              </a:spcBef>
              <a:buNone/>
            </a:pPr>
            <a:r>
              <a:rPr lang="en-US" sz="3200" dirty="0">
                <a:solidFill>
                  <a:srgbClr val="F58025"/>
                </a:solidFill>
                <a:latin typeface="HelveticaNeueLT Std" panose="020B0604020202020204" pitchFamily="34" charset="0"/>
              </a:rPr>
              <a:t>Estimated incubation period</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2 to 14 days</a:t>
            </a:r>
          </a:p>
          <a:p>
            <a:pPr marL="0" lvl="1" indent="0">
              <a:spcBef>
                <a:spcPts val="1600"/>
              </a:spcBef>
              <a:buNone/>
            </a:pPr>
            <a:r>
              <a:rPr lang="en-US" sz="3200" dirty="0">
                <a:solidFill>
                  <a:srgbClr val="F58025"/>
                </a:solidFill>
                <a:latin typeface="HelveticaNeueLT Std" panose="020B0604020202020204" pitchFamily="34" charset="0"/>
              </a:rPr>
              <a:t>Complications may include</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Pneumonia</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Respiratory failure</a:t>
            </a:r>
          </a:p>
          <a:p>
            <a:pPr marL="487668" lvl="1">
              <a:buClr>
                <a:schemeClr val="tx1">
                  <a:lumMod val="75000"/>
                </a:schemeClr>
              </a:buClr>
              <a:buFont typeface="Wingdings" panose="05000000000000000000" pitchFamily="2" charset="2"/>
              <a:buChar char="§"/>
            </a:pPr>
            <a:r>
              <a:rPr lang="en-US" sz="2800" dirty="0">
                <a:latin typeface="HelveticaNeueLT Std Cn" panose="020B0506030502030204" pitchFamily="34" charset="0"/>
              </a:rPr>
              <a:t>Multisystem organ failure</a:t>
            </a:r>
          </a:p>
          <a:p>
            <a:pPr>
              <a:spcBef>
                <a:spcPts val="0"/>
              </a:spcBef>
              <a:buClr>
                <a:srgbClr val="4656A6"/>
              </a:buClr>
              <a:buSzPct val="100000"/>
            </a:pPr>
            <a:endParaRPr lang="en-US" sz="2800" dirty="0">
              <a:latin typeface="HelveticaNeueLT Std Cn" panose="020B0506030502030204" pitchFamily="34" charset="0"/>
            </a:endParaRPr>
          </a:p>
          <a:p>
            <a:endParaRPr lang="en-US" sz="3600" dirty="0">
              <a:latin typeface="HelveticaNeueLT Std Cn" panose="020B0506030502030204" pitchFamily="34" charset="0"/>
            </a:endParaRPr>
          </a:p>
        </p:txBody>
      </p:sp>
    </p:spTree>
    <p:extLst>
      <p:ext uri="{BB962C8B-B14F-4D97-AF65-F5344CB8AC3E}">
        <p14:creationId xmlns:p14="http://schemas.microsoft.com/office/powerpoint/2010/main" val="9857821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3610E7-45B9-4342-A03C-601F841D129F}"/>
              </a:ext>
            </a:extLst>
          </p:cNvPr>
          <p:cNvSpPr/>
          <p:nvPr/>
        </p:nvSpPr>
        <p:spPr>
          <a:xfrm>
            <a:off x="12328387" y="-17318"/>
            <a:ext cx="5959613" cy="10304318"/>
          </a:xfrm>
          <a:prstGeom prst="rect">
            <a:avLst/>
          </a:prstGeom>
          <a:solidFill>
            <a:srgbClr val="006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42BE4F-C319-41B1-B978-B732F2A554F7}"/>
              </a:ext>
            </a:extLst>
          </p:cNvPr>
          <p:cNvSpPr txBox="1"/>
          <p:nvPr/>
        </p:nvSpPr>
        <p:spPr>
          <a:xfrm>
            <a:off x="12515857" y="9740054"/>
            <a:ext cx="4953000" cy="415498"/>
          </a:xfrm>
          <a:prstGeom prst="rect">
            <a:avLst/>
          </a:prstGeom>
          <a:noFill/>
        </p:spPr>
        <p:txBody>
          <a:bodyPr wrap="square" rtlCol="0">
            <a:spAutoFit/>
          </a:bodyPr>
          <a:lstStyle/>
          <a:p>
            <a:r>
              <a:rPr lang="en-US" sz="1000" dirty="0">
                <a:solidFill>
                  <a:schemeClr val="bg1"/>
                </a:solidFill>
              </a:rPr>
              <a:t>Accessed 2/10/20</a:t>
            </a:r>
          </a:p>
          <a:p>
            <a:r>
              <a:rPr lang="en-US" sz="1000" dirty="0">
                <a:solidFill>
                  <a:schemeClr val="bg1"/>
                </a:solidFill>
                <a:hlinkClick r:id="rId3">
                  <a:extLst>
                    <a:ext uri="{A12FA001-AC4F-418D-AE19-62706E023703}">
                      <ahyp:hlinkClr xmlns:ahyp="http://schemas.microsoft.com/office/drawing/2018/hyperlinkcolor" val="tx"/>
                    </a:ext>
                  </a:extLst>
                </a:hlinkClick>
              </a:rPr>
              <a:t>https://www.cdc.gov/coronavirus/2019-ncov/travelers/communication-resources.html</a:t>
            </a:r>
            <a:endParaRPr lang="en-US" sz="1000" dirty="0">
              <a:solidFill>
                <a:schemeClr val="bg1"/>
              </a:solidFill>
            </a:endParaRPr>
          </a:p>
        </p:txBody>
      </p:sp>
      <p:sp>
        <p:nvSpPr>
          <p:cNvPr id="9" name="TextBox 8">
            <a:extLst>
              <a:ext uri="{FF2B5EF4-FFF2-40B4-BE49-F238E27FC236}">
                <a16:creationId xmlns:a16="http://schemas.microsoft.com/office/drawing/2014/main" id="{37CF35DB-AE5B-43E4-B39B-8AA41FE51190}"/>
              </a:ext>
            </a:extLst>
          </p:cNvPr>
          <p:cNvSpPr txBox="1"/>
          <p:nvPr/>
        </p:nvSpPr>
        <p:spPr>
          <a:xfrm>
            <a:off x="12498322" y="4423708"/>
            <a:ext cx="5619743" cy="1938992"/>
          </a:xfrm>
          <a:prstGeom prst="rect">
            <a:avLst/>
          </a:prstGeom>
          <a:noFill/>
        </p:spPr>
        <p:txBody>
          <a:bodyPr wrap="square" rtlCol="0">
            <a:spAutoFit/>
          </a:bodyPr>
          <a:lstStyle/>
          <a:p>
            <a:pPr algn="ctr"/>
            <a:endParaRPr lang="en-US" sz="4000" dirty="0">
              <a:solidFill>
                <a:schemeClr val="bg1"/>
              </a:solidFill>
              <a:latin typeface="HelveticaNeueLT Std Blk" panose="020B0904020202020204" pitchFamily="34" charset="0"/>
            </a:endParaRPr>
          </a:p>
          <a:p>
            <a:pPr algn="ctr"/>
            <a:r>
              <a:rPr lang="en-US" sz="4000" dirty="0">
                <a:solidFill>
                  <a:schemeClr val="bg1"/>
                </a:solidFill>
                <a:latin typeface="HelveticaNeueLT Std Blk" panose="020B0904020202020204" pitchFamily="34" charset="0"/>
              </a:rPr>
              <a:t>Risk Assessment and Monitoring</a:t>
            </a:r>
          </a:p>
        </p:txBody>
      </p:sp>
      <p:cxnSp>
        <p:nvCxnSpPr>
          <p:cNvPr id="13" name="Straight Connector 12">
            <a:extLst>
              <a:ext uri="{FF2B5EF4-FFF2-40B4-BE49-F238E27FC236}">
                <a16:creationId xmlns:a16="http://schemas.microsoft.com/office/drawing/2014/main" id="{42986600-3CAC-4406-BAE6-E58B168B2BE6}"/>
              </a:ext>
            </a:extLst>
          </p:cNvPr>
          <p:cNvCxnSpPr/>
          <p:nvPr/>
        </p:nvCxnSpPr>
        <p:spPr>
          <a:xfrm>
            <a:off x="12980187" y="4533900"/>
            <a:ext cx="46560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illinois department of public health">
            <a:extLst>
              <a:ext uri="{FF2B5EF4-FFF2-40B4-BE49-F238E27FC236}">
                <a16:creationId xmlns:a16="http://schemas.microsoft.com/office/drawing/2014/main" id="{E80CE7E4-818B-482A-80AD-496F6058D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96256"/>
            <a:ext cx="4086225" cy="1114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09C9EA-DC6B-4BBB-B505-6CECD380F21C}"/>
              </a:ext>
            </a:extLst>
          </p:cNvPr>
          <p:cNvSpPr txBox="1"/>
          <p:nvPr/>
        </p:nvSpPr>
        <p:spPr>
          <a:xfrm>
            <a:off x="1117459" y="4079252"/>
            <a:ext cx="9982200" cy="5008615"/>
          </a:xfrm>
          <a:prstGeom prst="rect">
            <a:avLst/>
          </a:prstGeom>
          <a:noFill/>
        </p:spPr>
        <p:txBody>
          <a:bodyPr wrap="square" rtlCol="0">
            <a:spAutoFit/>
          </a:bodyPr>
          <a:lstStyle/>
          <a:p>
            <a:pPr>
              <a:lnSpc>
                <a:spcPts val="4300"/>
              </a:lnSpc>
            </a:pPr>
            <a:r>
              <a:rPr lang="en-US" sz="3200" dirty="0">
                <a:latin typeface="HelveticaNeueLT Std Cn" panose="020B0506030502030204" pitchFamily="34" charset="0"/>
              </a:rPr>
              <a:t>Based on assessment of your recent travel history and symptoms, additional steps are being taken to prevent potential spread of COVID-19.  </a:t>
            </a:r>
            <a:r>
              <a:rPr lang="en-US" sz="3200" b="1" dirty="0">
                <a:latin typeface="HelveticaNeueLT Std Cn" panose="020B0506030502030204" pitchFamily="34" charset="0"/>
              </a:rPr>
              <a:t>You should remain at home for 14 days. </a:t>
            </a:r>
            <a:r>
              <a:rPr lang="en-US" sz="3200" dirty="0">
                <a:latin typeface="HelveticaNeueLT Std Cn" panose="020B0506030502030204" pitchFamily="34" charset="0"/>
              </a:rPr>
              <a:t>Your local health department will monitor you by email or by phone 2 times a day for 14 days. You should </a:t>
            </a:r>
            <a:r>
              <a:rPr lang="en-US" sz="3200" b="1" dirty="0">
                <a:latin typeface="HelveticaNeueLT Std Cn" panose="020B0506030502030204" pitchFamily="34" charset="0"/>
              </a:rPr>
              <a:t>check and record your temperature and any symptoms every day, </a:t>
            </a:r>
            <a:r>
              <a:rPr lang="en-US" sz="3200" dirty="0">
                <a:latin typeface="HelveticaNeueLT Std Cn" panose="020B0506030502030204" pitchFamily="34" charset="0"/>
              </a:rPr>
              <a:t>twice per day for 14 days. You should follow the prevention steps until your local health department says you can return to your </a:t>
            </a:r>
            <a:br>
              <a:rPr lang="en-US" sz="3200" dirty="0">
                <a:latin typeface="HelveticaNeueLT Std Cn" panose="020B0506030502030204" pitchFamily="34" charset="0"/>
              </a:rPr>
            </a:br>
            <a:r>
              <a:rPr lang="en-US" sz="3200" dirty="0">
                <a:latin typeface="HelveticaNeueLT Std Cn" panose="020B0506030502030204" pitchFamily="34" charset="0"/>
              </a:rPr>
              <a:t>normal activities.</a:t>
            </a:r>
          </a:p>
        </p:txBody>
      </p:sp>
      <p:sp>
        <p:nvSpPr>
          <p:cNvPr id="5" name="Rectangle 4">
            <a:extLst>
              <a:ext uri="{FF2B5EF4-FFF2-40B4-BE49-F238E27FC236}">
                <a16:creationId xmlns:a16="http://schemas.microsoft.com/office/drawing/2014/main" id="{5914C3C9-113C-4C2E-9EF9-85773413E97C}"/>
              </a:ext>
            </a:extLst>
          </p:cNvPr>
          <p:cNvSpPr/>
          <p:nvPr/>
        </p:nvSpPr>
        <p:spPr>
          <a:xfrm>
            <a:off x="1074806" y="2324100"/>
            <a:ext cx="10213758" cy="707886"/>
          </a:xfrm>
          <a:prstGeom prst="rect">
            <a:avLst/>
          </a:prstGeom>
        </p:spPr>
        <p:txBody>
          <a:bodyPr wrap="square">
            <a:spAutoFit/>
          </a:bodyPr>
          <a:lstStyle/>
          <a:p>
            <a:r>
              <a:rPr lang="en-US" sz="4000" dirty="0">
                <a:solidFill>
                  <a:srgbClr val="0065A4"/>
                </a:solidFill>
                <a:latin typeface="HelveticaNeueLT Std Blk" panose="020B0904020202020204" pitchFamily="34" charset="0"/>
              </a:rPr>
              <a:t>Preventive Steps for Travelers</a:t>
            </a:r>
          </a:p>
        </p:txBody>
      </p:sp>
      <p:cxnSp>
        <p:nvCxnSpPr>
          <p:cNvPr id="12" name="Straight Connector 11">
            <a:extLst>
              <a:ext uri="{FF2B5EF4-FFF2-40B4-BE49-F238E27FC236}">
                <a16:creationId xmlns:a16="http://schemas.microsoft.com/office/drawing/2014/main" id="{03879B05-CE82-4681-BC13-FA5DDDA41A89}"/>
              </a:ext>
            </a:extLst>
          </p:cNvPr>
          <p:cNvCxnSpPr>
            <a:cxnSpLocks/>
          </p:cNvCxnSpPr>
          <p:nvPr/>
        </p:nvCxnSpPr>
        <p:spPr>
          <a:xfrm>
            <a:off x="1151007" y="3162300"/>
            <a:ext cx="9906000" cy="0"/>
          </a:xfrm>
          <a:prstGeom prst="line">
            <a:avLst/>
          </a:prstGeom>
          <a:ln w="28575">
            <a:solidFill>
              <a:srgbClr val="0065A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5C38FD-D158-4F0D-A6A8-52EB28E2A2B2}"/>
              </a:ext>
            </a:extLst>
          </p:cNvPr>
          <p:cNvSpPr txBox="1"/>
          <p:nvPr/>
        </p:nvSpPr>
        <p:spPr>
          <a:xfrm>
            <a:off x="12986870" y="2611752"/>
            <a:ext cx="4642647" cy="1333500"/>
          </a:xfrm>
          <a:prstGeom prst="rect">
            <a:avLst/>
          </a:prstGeom>
          <a:noFill/>
        </p:spPr>
        <p:txBody>
          <a:bodyPr wrap="square" lIns="0" tIns="0" rIns="0" bIns="0" rtlCol="0" anchor="ctr" anchorCtr="0">
            <a:noAutofit/>
          </a:bodyPr>
          <a:lstStyle/>
          <a:p>
            <a:pPr lvl="0" algn="ctr">
              <a:lnSpc>
                <a:spcPts val="5400"/>
              </a:lnSpc>
              <a:defRPr/>
            </a:pPr>
            <a:r>
              <a:rPr lang="en-US" sz="5400" dirty="0">
                <a:solidFill>
                  <a:srgbClr val="F58025"/>
                </a:solidFill>
                <a:latin typeface="HelveticaNeueLT Std Blk" panose="020B0904020202020204" pitchFamily="34" charset="0"/>
              </a:rPr>
              <a:t>COVID-19</a:t>
            </a:r>
            <a:br>
              <a:rPr lang="en-US" sz="5400" spc="-50" dirty="0">
                <a:solidFill>
                  <a:prstClr val="white"/>
                </a:solidFill>
                <a:latin typeface="HelveticaNeueLT Std Med" panose="020B0604020202020204" pitchFamily="34" charset="0"/>
              </a:rPr>
            </a:br>
            <a:r>
              <a:rPr lang="en-US" sz="5400" b="1" spc="-50" dirty="0">
                <a:solidFill>
                  <a:prstClr val="white"/>
                </a:solidFill>
                <a:latin typeface="HelveticaNeueLT Std Med" panose="020B0604020202020204" pitchFamily="34" charset="0"/>
              </a:rPr>
              <a:t>Update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pic>
        <p:nvPicPr>
          <p:cNvPr id="2" name="Graphic 1">
            <a:extLst>
              <a:ext uri="{FF2B5EF4-FFF2-40B4-BE49-F238E27FC236}">
                <a16:creationId xmlns:a16="http://schemas.microsoft.com/office/drawing/2014/main" id="{1626E324-9332-4E85-AE97-7C5FDC9406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79393" y="292741"/>
            <a:ext cx="3657600" cy="2103334"/>
          </a:xfrm>
          <a:prstGeom prst="rect">
            <a:avLst/>
          </a:prstGeom>
        </p:spPr>
      </p:pic>
    </p:spTree>
    <p:extLst>
      <p:ext uri="{BB962C8B-B14F-4D97-AF65-F5344CB8AC3E}">
        <p14:creationId xmlns:p14="http://schemas.microsoft.com/office/powerpoint/2010/main" val="1438668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85ED5C-12F8-5540-ACB3-D2B310ABE6C2}"/>
              </a:ext>
            </a:extLst>
          </p:cNvPr>
          <p:cNvSpPr/>
          <p:nvPr/>
        </p:nvSpPr>
        <p:spPr>
          <a:xfrm>
            <a:off x="76200" y="438605"/>
            <a:ext cx="9046779" cy="493822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18" name="Rectangle 17">
            <a:extLst>
              <a:ext uri="{FF2B5EF4-FFF2-40B4-BE49-F238E27FC236}">
                <a16:creationId xmlns:a16="http://schemas.microsoft.com/office/drawing/2014/main" id="{86C03062-004D-AB4F-8A3A-E46BEBA51AEE}"/>
              </a:ext>
            </a:extLst>
          </p:cNvPr>
          <p:cNvSpPr/>
          <p:nvPr/>
        </p:nvSpPr>
        <p:spPr>
          <a:xfrm>
            <a:off x="76200" y="5600697"/>
            <a:ext cx="9046779" cy="1992033"/>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19" name="Rectangle 18">
            <a:extLst>
              <a:ext uri="{FF2B5EF4-FFF2-40B4-BE49-F238E27FC236}">
                <a16:creationId xmlns:a16="http://schemas.microsoft.com/office/drawing/2014/main" id="{081B0538-419E-6745-B1E9-CBCDE63DB5A4}"/>
              </a:ext>
            </a:extLst>
          </p:cNvPr>
          <p:cNvSpPr/>
          <p:nvPr/>
        </p:nvSpPr>
        <p:spPr>
          <a:xfrm>
            <a:off x="9296400" y="5448300"/>
            <a:ext cx="8915400" cy="2105435"/>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2" name="Title 1"/>
          <p:cNvSpPr>
            <a:spLocks noGrp="1"/>
          </p:cNvSpPr>
          <p:nvPr>
            <p:ph type="title"/>
          </p:nvPr>
        </p:nvSpPr>
        <p:spPr>
          <a:xfrm>
            <a:off x="10058400" y="3982156"/>
            <a:ext cx="7660991" cy="1536635"/>
          </a:xfrm>
        </p:spPr>
        <p:txBody>
          <a:bodyPr>
            <a:normAutofit/>
          </a:bodyPr>
          <a:lstStyle/>
          <a:p>
            <a:pPr algn="ctr"/>
            <a:r>
              <a:rPr lang="en-US" sz="8001">
                <a:solidFill>
                  <a:srgbClr val="F58025"/>
                </a:solidFill>
                <a:latin typeface="HelveticaNeueLT Std Cn" panose="020B0506030502030204" pitchFamily="34" charset="0"/>
              </a:rPr>
              <a:t>IMPORTANT TERMS</a:t>
            </a:r>
            <a:endParaRPr lang="en-US" sz="8001" dirty="0">
              <a:solidFill>
                <a:srgbClr val="F58025"/>
              </a:solidFill>
              <a:latin typeface="HelveticaNeueLT Std Cn" panose="020B0506030502030204" pitchFamily="34" charset="0"/>
            </a:endParaRPr>
          </a:p>
        </p:txBody>
      </p:sp>
      <p:sp>
        <p:nvSpPr>
          <p:cNvPr id="24" name="Rectangle 23"/>
          <p:cNvSpPr/>
          <p:nvPr/>
        </p:nvSpPr>
        <p:spPr>
          <a:xfrm>
            <a:off x="457201" y="1138877"/>
            <a:ext cx="8639105" cy="3416320"/>
          </a:xfrm>
          <a:prstGeom prst="rect">
            <a:avLst/>
          </a:prstGeom>
        </p:spPr>
        <p:txBody>
          <a:bodyPr wrap="square">
            <a:spAutoFit/>
          </a:bodyPr>
          <a:lstStyle/>
          <a:p>
            <a:pPr marL="457223" indent="-457223">
              <a:buAutoNum type="alphaUcParenR"/>
            </a:pPr>
            <a:r>
              <a:rPr lang="en-US" sz="2400" dirty="0">
                <a:latin typeface="HelveticaNeueLT Std Cn" panose="020B0506030502030204" pitchFamily="34" charset="0"/>
              </a:rPr>
              <a:t>An individual who has been within 6 feet (2 meters) of a COVID-19 case for a prolonged period of time; close contact can occur while caring for, living with, visiting, or sharing a health care waiting area or room with a COVID-19 case</a:t>
            </a:r>
            <a:br>
              <a:rPr lang="en-US" sz="2400" dirty="0">
                <a:latin typeface="HelveticaNeueLT Std Cn" panose="020B0506030502030204" pitchFamily="34" charset="0"/>
              </a:rPr>
            </a:br>
            <a:r>
              <a:rPr lang="en-US" sz="2400" dirty="0">
                <a:latin typeface="HelveticaNeueLT Std Cn" panose="020B0506030502030204" pitchFamily="34" charset="0"/>
              </a:rPr>
              <a:t>- </a:t>
            </a:r>
            <a:r>
              <a:rPr lang="en-US" sz="2400" b="1" dirty="0">
                <a:latin typeface="HelveticaNeueLT Std Cn" panose="020B0506030502030204" pitchFamily="34" charset="0"/>
              </a:rPr>
              <a:t>OR -</a:t>
            </a:r>
          </a:p>
          <a:p>
            <a:pPr marL="457223" indent="-457223">
              <a:buAutoNum type="alphaUcParenR"/>
            </a:pPr>
            <a:r>
              <a:rPr lang="en-US" sz="2400" dirty="0">
                <a:latin typeface="HelveticaNeueLT Std Cn" panose="020B0506030502030204" pitchFamily="34" charset="0"/>
              </a:rPr>
              <a:t>An individual who has had direct contact with infectious secretions of a COVID-19 case (e.g., being coughed on). Considerations when assessing close contact include the </a:t>
            </a:r>
            <a:r>
              <a:rPr lang="en-US" sz="2400" b="1" dirty="0">
                <a:latin typeface="HelveticaNeueLT Std Cn" panose="020B0506030502030204" pitchFamily="34" charset="0"/>
              </a:rPr>
              <a:t>duration</a:t>
            </a:r>
            <a:r>
              <a:rPr lang="en-US" sz="2400" dirty="0">
                <a:latin typeface="HelveticaNeueLT Std Cn" panose="020B0506030502030204" pitchFamily="34" charset="0"/>
              </a:rPr>
              <a:t> of exposure and the clinical </a:t>
            </a:r>
            <a:r>
              <a:rPr lang="en-US" sz="2400" b="1" dirty="0">
                <a:latin typeface="HelveticaNeueLT Std Cn" panose="020B0506030502030204" pitchFamily="34" charset="0"/>
              </a:rPr>
              <a:t>symptoms</a:t>
            </a:r>
            <a:r>
              <a:rPr lang="en-US" sz="2400" dirty="0">
                <a:latin typeface="HelveticaNeueLT Std Cn" panose="020B0506030502030204" pitchFamily="34" charset="0"/>
              </a:rPr>
              <a:t> of the person with COVID-19. </a:t>
            </a:r>
          </a:p>
        </p:txBody>
      </p:sp>
      <p:sp>
        <p:nvSpPr>
          <p:cNvPr id="25" name="Rectangle 24"/>
          <p:cNvSpPr/>
          <p:nvPr/>
        </p:nvSpPr>
        <p:spPr>
          <a:xfrm>
            <a:off x="457201" y="571500"/>
            <a:ext cx="5644304" cy="523348"/>
          </a:xfrm>
          <a:prstGeom prst="rect">
            <a:avLst/>
          </a:prstGeom>
        </p:spPr>
        <p:txBody>
          <a:bodyPr wrap="square">
            <a:spAutoFit/>
          </a:bodyPr>
          <a:lstStyle/>
          <a:p>
            <a:r>
              <a:rPr lang="en-US" sz="2801" b="1" dirty="0">
                <a:solidFill>
                  <a:srgbClr val="0065A4"/>
                </a:solidFill>
                <a:latin typeface="HelveticaNeueLT Std Blk" panose="020B0904020202020204" pitchFamily="34" charset="0"/>
              </a:rPr>
              <a:t>Close Contact</a:t>
            </a:r>
          </a:p>
        </p:txBody>
      </p:sp>
      <p:sp>
        <p:nvSpPr>
          <p:cNvPr id="51" name="Rectangle 50">
            <a:extLst>
              <a:ext uri="{FF2B5EF4-FFF2-40B4-BE49-F238E27FC236}">
                <a16:creationId xmlns:a16="http://schemas.microsoft.com/office/drawing/2014/main" id="{5A43258C-154C-3D43-BEA0-22752A4DB3F6}"/>
              </a:ext>
            </a:extLst>
          </p:cNvPr>
          <p:cNvSpPr/>
          <p:nvPr/>
        </p:nvSpPr>
        <p:spPr>
          <a:xfrm>
            <a:off x="457200" y="6272268"/>
            <a:ext cx="8305800" cy="461665"/>
          </a:xfrm>
          <a:prstGeom prst="rect">
            <a:avLst/>
          </a:prstGeom>
        </p:spPr>
        <p:txBody>
          <a:bodyPr wrap="square">
            <a:spAutoFit/>
          </a:bodyPr>
          <a:lstStyle/>
          <a:p>
            <a:r>
              <a:rPr lang="en-US" sz="2400" dirty="0">
                <a:latin typeface="HelveticaNeueLT Std Cn" panose="020B0506030502030204" pitchFamily="34" charset="0"/>
              </a:rPr>
              <a:t>An individual with clinical features </a:t>
            </a:r>
            <a:r>
              <a:rPr lang="en-US" sz="2400" b="1" dirty="0">
                <a:latin typeface="HelveticaNeueLT Std Cn" panose="020B0506030502030204" pitchFamily="34" charset="0"/>
              </a:rPr>
              <a:t>and</a:t>
            </a:r>
            <a:r>
              <a:rPr lang="en-US" sz="2400" dirty="0">
                <a:latin typeface="HelveticaNeueLT Std Cn" panose="020B0506030502030204" pitchFamily="34" charset="0"/>
              </a:rPr>
              <a:t> epidemiologic risk. </a:t>
            </a:r>
          </a:p>
        </p:txBody>
      </p:sp>
      <p:sp>
        <p:nvSpPr>
          <p:cNvPr id="52" name="Rectangle 51">
            <a:extLst>
              <a:ext uri="{FF2B5EF4-FFF2-40B4-BE49-F238E27FC236}">
                <a16:creationId xmlns:a16="http://schemas.microsoft.com/office/drawing/2014/main" id="{2E70C6F6-B917-F84F-9D74-83867CF2AE60}"/>
              </a:ext>
            </a:extLst>
          </p:cNvPr>
          <p:cNvSpPr/>
          <p:nvPr/>
        </p:nvSpPr>
        <p:spPr>
          <a:xfrm>
            <a:off x="457200" y="5731968"/>
            <a:ext cx="7086600" cy="523348"/>
          </a:xfrm>
          <a:prstGeom prst="rect">
            <a:avLst/>
          </a:prstGeom>
        </p:spPr>
        <p:txBody>
          <a:bodyPr wrap="square">
            <a:spAutoFit/>
          </a:bodyPr>
          <a:lstStyle/>
          <a:p>
            <a:r>
              <a:rPr lang="en-US" sz="2801" b="1" dirty="0">
                <a:solidFill>
                  <a:srgbClr val="0065A4"/>
                </a:solidFill>
                <a:latin typeface="HelveticaNeueLT Std Blk" panose="020B0904020202020204" pitchFamily="34" charset="0"/>
              </a:rPr>
              <a:t>Person Under Investigation (PUI)</a:t>
            </a:r>
          </a:p>
        </p:txBody>
      </p:sp>
      <p:sp>
        <p:nvSpPr>
          <p:cNvPr id="53" name="Rectangle 52">
            <a:extLst>
              <a:ext uri="{FF2B5EF4-FFF2-40B4-BE49-F238E27FC236}">
                <a16:creationId xmlns:a16="http://schemas.microsoft.com/office/drawing/2014/main" id="{B61457DC-730E-7C4E-BDEF-8847DF11B46D}"/>
              </a:ext>
            </a:extLst>
          </p:cNvPr>
          <p:cNvSpPr/>
          <p:nvPr/>
        </p:nvSpPr>
        <p:spPr>
          <a:xfrm>
            <a:off x="9677400" y="6234831"/>
            <a:ext cx="8087697" cy="830997"/>
          </a:xfrm>
          <a:prstGeom prst="rect">
            <a:avLst/>
          </a:prstGeom>
        </p:spPr>
        <p:txBody>
          <a:bodyPr wrap="square">
            <a:spAutoFit/>
          </a:bodyPr>
          <a:lstStyle/>
          <a:p>
            <a:r>
              <a:rPr lang="en-US" sz="2400" dirty="0">
                <a:latin typeface="HelveticaNeueLT Std Cn" panose="020B0506030502030204" pitchFamily="34" charset="0"/>
              </a:rPr>
              <a:t>To separate and restrict the movement of </a:t>
            </a:r>
            <a:r>
              <a:rPr lang="en-US" sz="2400" b="1" dirty="0">
                <a:latin typeface="HelveticaNeueLT Std Cn" panose="020B0506030502030204" pitchFamily="34" charset="0"/>
              </a:rPr>
              <a:t>ill </a:t>
            </a:r>
            <a:r>
              <a:rPr lang="en-US" sz="2400" dirty="0">
                <a:latin typeface="HelveticaNeueLT Std Cn" panose="020B0506030502030204" pitchFamily="34" charset="0"/>
              </a:rPr>
              <a:t>persons</a:t>
            </a:r>
            <a:r>
              <a:rPr lang="en-US" sz="2400" b="1" dirty="0">
                <a:latin typeface="HelveticaNeueLT Std Cn" panose="020B0506030502030204" pitchFamily="34" charset="0"/>
              </a:rPr>
              <a:t> </a:t>
            </a:r>
            <a:r>
              <a:rPr lang="en-US" sz="2400" dirty="0">
                <a:latin typeface="HelveticaNeueLT Std Cn" panose="020B0506030502030204" pitchFamily="34" charset="0"/>
              </a:rPr>
              <a:t>with contagious disease from people who are not sick to prevent further spread.</a:t>
            </a:r>
          </a:p>
        </p:txBody>
      </p:sp>
      <p:sp>
        <p:nvSpPr>
          <p:cNvPr id="61" name="Rectangle 60">
            <a:extLst>
              <a:ext uri="{FF2B5EF4-FFF2-40B4-BE49-F238E27FC236}">
                <a16:creationId xmlns:a16="http://schemas.microsoft.com/office/drawing/2014/main" id="{04358B01-2631-F04B-A736-66A776DCA61C}"/>
              </a:ext>
            </a:extLst>
          </p:cNvPr>
          <p:cNvSpPr/>
          <p:nvPr/>
        </p:nvSpPr>
        <p:spPr>
          <a:xfrm>
            <a:off x="9677401" y="5683036"/>
            <a:ext cx="5644304" cy="523348"/>
          </a:xfrm>
          <a:prstGeom prst="rect">
            <a:avLst/>
          </a:prstGeom>
        </p:spPr>
        <p:txBody>
          <a:bodyPr wrap="square">
            <a:spAutoFit/>
          </a:bodyPr>
          <a:lstStyle/>
          <a:p>
            <a:r>
              <a:rPr lang="en-US" sz="2801" b="1" dirty="0">
                <a:solidFill>
                  <a:srgbClr val="0065A4"/>
                </a:solidFill>
                <a:latin typeface="HelveticaNeueLT Std Blk" panose="020B0904020202020204" pitchFamily="34" charset="0"/>
              </a:rPr>
              <a:t>Isolation</a:t>
            </a:r>
          </a:p>
        </p:txBody>
      </p:sp>
      <p:sp>
        <p:nvSpPr>
          <p:cNvPr id="35" name="Rectangle 34">
            <a:extLst>
              <a:ext uri="{FF2B5EF4-FFF2-40B4-BE49-F238E27FC236}">
                <a16:creationId xmlns:a16="http://schemas.microsoft.com/office/drawing/2014/main" id="{95FB1A1D-B97E-EB4D-9ECF-60D6C8D989D8}"/>
              </a:ext>
            </a:extLst>
          </p:cNvPr>
          <p:cNvSpPr/>
          <p:nvPr/>
        </p:nvSpPr>
        <p:spPr>
          <a:xfrm>
            <a:off x="8666445" y="4914900"/>
            <a:ext cx="437178" cy="4073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9"/>
          </a:p>
        </p:txBody>
      </p:sp>
      <p:sp>
        <p:nvSpPr>
          <p:cNvPr id="36" name="Rectangle 35">
            <a:extLst>
              <a:ext uri="{FF2B5EF4-FFF2-40B4-BE49-F238E27FC236}">
                <a16:creationId xmlns:a16="http://schemas.microsoft.com/office/drawing/2014/main" id="{4E96BB24-B38A-5740-9214-89B9D828C55D}"/>
              </a:ext>
            </a:extLst>
          </p:cNvPr>
          <p:cNvSpPr/>
          <p:nvPr/>
        </p:nvSpPr>
        <p:spPr>
          <a:xfrm>
            <a:off x="8675970" y="7194904"/>
            <a:ext cx="437178" cy="4073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9"/>
          </a:p>
        </p:txBody>
      </p:sp>
      <p:sp>
        <p:nvSpPr>
          <p:cNvPr id="37" name="Rectangle 36">
            <a:extLst>
              <a:ext uri="{FF2B5EF4-FFF2-40B4-BE49-F238E27FC236}">
                <a16:creationId xmlns:a16="http://schemas.microsoft.com/office/drawing/2014/main" id="{51CFB375-5088-AD47-B973-482E83BB1730}"/>
              </a:ext>
            </a:extLst>
          </p:cNvPr>
          <p:cNvSpPr/>
          <p:nvPr/>
        </p:nvSpPr>
        <p:spPr>
          <a:xfrm>
            <a:off x="17765097" y="7135139"/>
            <a:ext cx="437178" cy="4073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9"/>
          </a:p>
        </p:txBody>
      </p:sp>
      <p:sp>
        <p:nvSpPr>
          <p:cNvPr id="33" name="Rectangle 32">
            <a:extLst>
              <a:ext uri="{FF2B5EF4-FFF2-40B4-BE49-F238E27FC236}">
                <a16:creationId xmlns:a16="http://schemas.microsoft.com/office/drawing/2014/main" id="{0B6FB414-EFA8-46FD-A143-5F69FDD6A479}"/>
              </a:ext>
            </a:extLst>
          </p:cNvPr>
          <p:cNvSpPr/>
          <p:nvPr/>
        </p:nvSpPr>
        <p:spPr>
          <a:xfrm>
            <a:off x="76200" y="7894478"/>
            <a:ext cx="9046779" cy="1820963"/>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34" name="Rectangle 33">
            <a:extLst>
              <a:ext uri="{FF2B5EF4-FFF2-40B4-BE49-F238E27FC236}">
                <a16:creationId xmlns:a16="http://schemas.microsoft.com/office/drawing/2014/main" id="{54D85EC3-1987-4C04-9A73-01304C937B33}"/>
              </a:ext>
            </a:extLst>
          </p:cNvPr>
          <p:cNvSpPr/>
          <p:nvPr/>
        </p:nvSpPr>
        <p:spPr>
          <a:xfrm>
            <a:off x="546936" y="8635012"/>
            <a:ext cx="6751935" cy="830997"/>
          </a:xfrm>
          <a:prstGeom prst="rect">
            <a:avLst/>
          </a:prstGeom>
        </p:spPr>
        <p:txBody>
          <a:bodyPr wrap="square">
            <a:spAutoFit/>
          </a:bodyPr>
          <a:lstStyle/>
          <a:p>
            <a:r>
              <a:rPr lang="en-US" sz="2400" dirty="0">
                <a:latin typeface="HelveticaNeueLT Std Cn" panose="020B0506030502030204" pitchFamily="34" charset="0"/>
              </a:rPr>
              <a:t>An individual with COVID-19 clinically-compatible illness, exposure history, and lab confirmation.</a:t>
            </a:r>
            <a:endParaRPr lang="en-US" sz="2400" dirty="0"/>
          </a:p>
        </p:txBody>
      </p:sp>
      <p:sp>
        <p:nvSpPr>
          <p:cNvPr id="38" name="Rectangle 37">
            <a:extLst>
              <a:ext uri="{FF2B5EF4-FFF2-40B4-BE49-F238E27FC236}">
                <a16:creationId xmlns:a16="http://schemas.microsoft.com/office/drawing/2014/main" id="{24DE5276-B555-45BE-81D0-FA564113E9D9}"/>
              </a:ext>
            </a:extLst>
          </p:cNvPr>
          <p:cNvSpPr/>
          <p:nvPr/>
        </p:nvSpPr>
        <p:spPr>
          <a:xfrm>
            <a:off x="546937" y="8039039"/>
            <a:ext cx="5644304" cy="523348"/>
          </a:xfrm>
          <a:prstGeom prst="rect">
            <a:avLst/>
          </a:prstGeom>
        </p:spPr>
        <p:txBody>
          <a:bodyPr wrap="square">
            <a:spAutoFit/>
          </a:bodyPr>
          <a:lstStyle/>
          <a:p>
            <a:r>
              <a:rPr lang="en-US" sz="2801" b="1" dirty="0">
                <a:solidFill>
                  <a:srgbClr val="0065A4"/>
                </a:solidFill>
                <a:latin typeface="HelveticaNeueLT Std Blk" panose="020B0904020202020204" pitchFamily="34" charset="0"/>
              </a:rPr>
              <a:t>Confirmed Case</a:t>
            </a:r>
            <a:endParaRPr lang="en-US" sz="2699" b="1" dirty="0">
              <a:solidFill>
                <a:srgbClr val="0065A4"/>
              </a:solidFill>
              <a:latin typeface="Montserrat SemiBold" panose="00000700000000000000" pitchFamily="2" charset="0"/>
            </a:endParaRPr>
          </a:p>
        </p:txBody>
      </p:sp>
      <p:sp>
        <p:nvSpPr>
          <p:cNvPr id="39" name="Rectangle 38">
            <a:extLst>
              <a:ext uri="{FF2B5EF4-FFF2-40B4-BE49-F238E27FC236}">
                <a16:creationId xmlns:a16="http://schemas.microsoft.com/office/drawing/2014/main" id="{DB636F99-629F-4EEA-AE3C-16B93B2C7B4D}"/>
              </a:ext>
            </a:extLst>
          </p:cNvPr>
          <p:cNvSpPr/>
          <p:nvPr/>
        </p:nvSpPr>
        <p:spPr>
          <a:xfrm>
            <a:off x="8655123" y="9308146"/>
            <a:ext cx="437178" cy="4073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9"/>
          </a:p>
        </p:txBody>
      </p:sp>
      <p:sp>
        <p:nvSpPr>
          <p:cNvPr id="40" name="Rectangle 39">
            <a:extLst>
              <a:ext uri="{FF2B5EF4-FFF2-40B4-BE49-F238E27FC236}">
                <a16:creationId xmlns:a16="http://schemas.microsoft.com/office/drawing/2014/main" id="{2185E0BB-831A-482F-8F3D-32071A078013}"/>
              </a:ext>
            </a:extLst>
          </p:cNvPr>
          <p:cNvSpPr/>
          <p:nvPr/>
        </p:nvSpPr>
        <p:spPr>
          <a:xfrm>
            <a:off x="9296400" y="7861185"/>
            <a:ext cx="8915400" cy="1805322"/>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99" dirty="0"/>
          </a:p>
        </p:txBody>
      </p:sp>
      <p:sp>
        <p:nvSpPr>
          <p:cNvPr id="41" name="Rectangle 40">
            <a:extLst>
              <a:ext uri="{FF2B5EF4-FFF2-40B4-BE49-F238E27FC236}">
                <a16:creationId xmlns:a16="http://schemas.microsoft.com/office/drawing/2014/main" id="{C03FBF3F-D9FA-40E3-B20C-FE3F0264A560}"/>
              </a:ext>
            </a:extLst>
          </p:cNvPr>
          <p:cNvSpPr/>
          <p:nvPr/>
        </p:nvSpPr>
        <p:spPr>
          <a:xfrm>
            <a:off x="9677400" y="8476067"/>
            <a:ext cx="7893123" cy="830997"/>
          </a:xfrm>
          <a:prstGeom prst="rect">
            <a:avLst/>
          </a:prstGeom>
        </p:spPr>
        <p:txBody>
          <a:bodyPr wrap="square">
            <a:spAutoFit/>
          </a:bodyPr>
          <a:lstStyle/>
          <a:p>
            <a:r>
              <a:rPr lang="en-US" sz="2400" dirty="0">
                <a:latin typeface="HelveticaNeueLT Std Cn" panose="020B0506030502030204" pitchFamily="34" charset="0"/>
              </a:rPr>
              <a:t>To separate and restrict the movement of people who were </a:t>
            </a:r>
            <a:r>
              <a:rPr lang="en-US" sz="2400" b="1" dirty="0">
                <a:latin typeface="HelveticaNeueLT Std Cn" panose="020B0506030502030204" pitchFamily="34" charset="0"/>
              </a:rPr>
              <a:t>exposed</a:t>
            </a:r>
            <a:r>
              <a:rPr lang="en-US" sz="2400" dirty="0">
                <a:latin typeface="HelveticaNeueLT Std Cn" panose="020B0506030502030204" pitchFamily="34" charset="0"/>
              </a:rPr>
              <a:t> to a contagious disease to prevent spread of disease.</a:t>
            </a:r>
          </a:p>
        </p:txBody>
      </p:sp>
      <p:sp>
        <p:nvSpPr>
          <p:cNvPr id="42" name="Rectangle 41">
            <a:extLst>
              <a:ext uri="{FF2B5EF4-FFF2-40B4-BE49-F238E27FC236}">
                <a16:creationId xmlns:a16="http://schemas.microsoft.com/office/drawing/2014/main" id="{57EE60DC-F7E8-4562-B7D5-C869D81199D7}"/>
              </a:ext>
            </a:extLst>
          </p:cNvPr>
          <p:cNvSpPr/>
          <p:nvPr/>
        </p:nvSpPr>
        <p:spPr>
          <a:xfrm>
            <a:off x="9677401" y="7990107"/>
            <a:ext cx="5644304" cy="523348"/>
          </a:xfrm>
          <a:prstGeom prst="rect">
            <a:avLst/>
          </a:prstGeom>
        </p:spPr>
        <p:txBody>
          <a:bodyPr wrap="square">
            <a:spAutoFit/>
          </a:bodyPr>
          <a:lstStyle/>
          <a:p>
            <a:r>
              <a:rPr lang="en-US" sz="2801" b="1" dirty="0">
                <a:solidFill>
                  <a:srgbClr val="0065A4"/>
                </a:solidFill>
                <a:latin typeface="HelveticaNeueLT Std Blk" panose="020B0904020202020204" pitchFamily="34" charset="0"/>
              </a:rPr>
              <a:t>Quarantine</a:t>
            </a:r>
          </a:p>
        </p:txBody>
      </p:sp>
      <p:sp>
        <p:nvSpPr>
          <p:cNvPr id="43" name="Rectangle 42">
            <a:extLst>
              <a:ext uri="{FF2B5EF4-FFF2-40B4-BE49-F238E27FC236}">
                <a16:creationId xmlns:a16="http://schemas.microsoft.com/office/drawing/2014/main" id="{EB19A691-E7D2-415C-9AA8-44219B7DA3FA}"/>
              </a:ext>
            </a:extLst>
          </p:cNvPr>
          <p:cNvSpPr/>
          <p:nvPr/>
        </p:nvSpPr>
        <p:spPr>
          <a:xfrm>
            <a:off x="17774622" y="9266963"/>
            <a:ext cx="437178" cy="4073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9"/>
          </a:p>
        </p:txBody>
      </p:sp>
      <p:sp>
        <p:nvSpPr>
          <p:cNvPr id="4" name="Rectangle 3">
            <a:extLst>
              <a:ext uri="{FF2B5EF4-FFF2-40B4-BE49-F238E27FC236}">
                <a16:creationId xmlns:a16="http://schemas.microsoft.com/office/drawing/2014/main" id="{6AA3BAE4-FC6A-451F-A363-5C8E05266320}"/>
              </a:ext>
            </a:extLst>
          </p:cNvPr>
          <p:cNvSpPr/>
          <p:nvPr/>
        </p:nvSpPr>
        <p:spPr>
          <a:xfrm>
            <a:off x="987069" y="9860002"/>
            <a:ext cx="6556731" cy="307777"/>
          </a:xfrm>
          <a:prstGeom prst="rect">
            <a:avLst/>
          </a:prstGeom>
        </p:spPr>
        <p:txBody>
          <a:bodyPr wrap="none">
            <a:spAutoFit/>
          </a:bodyPr>
          <a:lstStyle/>
          <a:p>
            <a:pPr indent="457200"/>
            <a:r>
              <a:rPr lang="en-US" sz="1400" dirty="0">
                <a:latin typeface="Calibri" panose="020F0502020204030204" pitchFamily="34" charset="0"/>
                <a:ea typeface="Calibri" panose="020F0502020204030204" pitchFamily="34" charset="0"/>
              </a:rPr>
              <a:t>As of 2/27/2020  </a:t>
            </a:r>
            <a:r>
              <a:rPr lang="en-US" sz="1400" u="sng" dirty="0">
                <a:solidFill>
                  <a:srgbClr val="0563C1"/>
                </a:solidFill>
                <a:latin typeface="Calibri" panose="020F0502020204030204" pitchFamily="34" charset="0"/>
                <a:ea typeface="Calibri" panose="020F0502020204030204" pitchFamily="34" charset="0"/>
                <a:hlinkClick r:id="rId2"/>
              </a:rPr>
              <a:t>www.cdc.gov/coronavirus/2019-nCoV/hcp/clinical-criteria.html</a:t>
            </a:r>
            <a:r>
              <a:rPr lang="en-US" sz="1400" dirty="0">
                <a:latin typeface="Calibri" panose="020F0502020204030204" pitchFamily="34" charset="0"/>
                <a:ea typeface="Calibri" panose="020F0502020204030204" pitchFamily="34" charset="0"/>
              </a:rPr>
              <a:t> </a:t>
            </a:r>
          </a:p>
        </p:txBody>
      </p:sp>
      <p:sp>
        <p:nvSpPr>
          <p:cNvPr id="6" name="Rectangle 5">
            <a:extLst>
              <a:ext uri="{FF2B5EF4-FFF2-40B4-BE49-F238E27FC236}">
                <a16:creationId xmlns:a16="http://schemas.microsoft.com/office/drawing/2014/main" id="{E18EB959-A0D9-4FBB-9E31-5C052E1C01F9}"/>
              </a:ext>
            </a:extLst>
          </p:cNvPr>
          <p:cNvSpPr/>
          <p:nvPr/>
        </p:nvSpPr>
        <p:spPr>
          <a:xfrm>
            <a:off x="10972800" y="9820068"/>
            <a:ext cx="6127960" cy="307777"/>
          </a:xfrm>
          <a:prstGeom prst="rect">
            <a:avLst/>
          </a:prstGeom>
        </p:spPr>
        <p:txBody>
          <a:bodyPr wrap="none">
            <a:spAutoFit/>
          </a:bodyPr>
          <a:lstStyle/>
          <a:p>
            <a:r>
              <a:rPr lang="en-US" sz="1400" dirty="0">
                <a:latin typeface="Calibri" panose="020F0502020204030204" pitchFamily="34" charset="0"/>
                <a:ea typeface="Calibri" panose="020F0502020204030204" pitchFamily="34" charset="0"/>
              </a:rPr>
              <a:t>As of 2/11/2020 </a:t>
            </a:r>
            <a:r>
              <a:rPr lang="en-US" sz="1400" u="sng" dirty="0">
                <a:solidFill>
                  <a:srgbClr val="0563C1"/>
                </a:solidFill>
                <a:latin typeface="Calibri" panose="020F0502020204030204" pitchFamily="34" charset="0"/>
                <a:ea typeface="Calibri" panose="020F0502020204030204" pitchFamily="34" charset="0"/>
                <a:hlinkClick r:id="rId3"/>
              </a:rPr>
              <a:t>www.cdc.gov/coronavirus/2019-ncov/php/risk-assessment.html</a:t>
            </a:r>
            <a:r>
              <a:rPr lang="en-US" sz="1400" dirty="0">
                <a:latin typeface="Calibri" panose="020F0502020204030204" pitchFamily="34" charset="0"/>
                <a:ea typeface="Calibri" panose="020F0502020204030204" pitchFamily="34" charset="0"/>
              </a:rPr>
              <a:t> </a:t>
            </a:r>
            <a:endParaRPr lang="en-US" sz="1400" dirty="0"/>
          </a:p>
        </p:txBody>
      </p:sp>
      <p:cxnSp>
        <p:nvCxnSpPr>
          <p:cNvPr id="28" name="Straight Connector 27">
            <a:extLst>
              <a:ext uri="{FF2B5EF4-FFF2-40B4-BE49-F238E27FC236}">
                <a16:creationId xmlns:a16="http://schemas.microsoft.com/office/drawing/2014/main" id="{8EC7C185-2854-4440-8501-9509E84FE016}"/>
              </a:ext>
            </a:extLst>
          </p:cNvPr>
          <p:cNvCxnSpPr>
            <a:cxnSpLocks/>
          </p:cNvCxnSpPr>
          <p:nvPr/>
        </p:nvCxnSpPr>
        <p:spPr>
          <a:xfrm>
            <a:off x="10231295" y="3695700"/>
            <a:ext cx="7315200" cy="0"/>
          </a:xfrm>
          <a:prstGeom prst="line">
            <a:avLst/>
          </a:prstGeom>
          <a:ln w="28575">
            <a:solidFill>
              <a:srgbClr val="0065A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603CD8-3F3C-4944-BE71-CE5288756979}"/>
              </a:ext>
            </a:extLst>
          </p:cNvPr>
          <p:cNvSpPr txBox="1"/>
          <p:nvPr/>
        </p:nvSpPr>
        <p:spPr>
          <a:xfrm>
            <a:off x="10255737" y="2205787"/>
            <a:ext cx="7266317" cy="1333500"/>
          </a:xfrm>
          <a:prstGeom prst="rect">
            <a:avLst/>
          </a:prstGeom>
          <a:noFill/>
        </p:spPr>
        <p:txBody>
          <a:bodyPr wrap="square" lIns="0" tIns="0" rIns="0" bIns="0" rtlCol="0" anchor="ctr" anchorCtr="0">
            <a:noAutofit/>
          </a:bodyPr>
          <a:lstStyle/>
          <a:p>
            <a:pPr lvl="0" algn="ctr">
              <a:lnSpc>
                <a:spcPts val="5400"/>
              </a:lnSpc>
              <a:defRPr/>
            </a:pPr>
            <a:r>
              <a:rPr lang="en-US" sz="5400" dirty="0">
                <a:solidFill>
                  <a:srgbClr val="F58025"/>
                </a:solidFill>
                <a:latin typeface="HelveticaNeueLT Std Blk" panose="020B0904020202020204" pitchFamily="34" charset="0"/>
              </a:rPr>
              <a:t>COVID-19 </a:t>
            </a:r>
            <a:r>
              <a:rPr lang="en-US" sz="5400" b="1" spc="-50" dirty="0">
                <a:solidFill>
                  <a:srgbClr val="0065A4"/>
                </a:solidFill>
                <a:latin typeface="HelveticaNeueLT Std Med" panose="020B0604020202020204" pitchFamily="34" charset="0"/>
              </a:rPr>
              <a:t>Update</a:t>
            </a:r>
            <a:endParaRPr kumimoji="0" lang="en-US" sz="5400" b="1" i="0" u="none" strike="noStrike" kern="1200" cap="none" spc="-50" normalizeH="0" baseline="0" noProof="0" dirty="0">
              <a:ln>
                <a:noFill/>
              </a:ln>
              <a:solidFill>
                <a:srgbClr val="0065A4"/>
              </a:solidFill>
              <a:effectLst/>
              <a:uLnTx/>
              <a:uFillTx/>
              <a:latin typeface="HelveticaNeueLT Std Med" panose="020B0604020202020204" pitchFamily="34" charset="0"/>
            </a:endParaRPr>
          </a:p>
        </p:txBody>
      </p:sp>
      <p:pic>
        <p:nvPicPr>
          <p:cNvPr id="30" name="Graphic 29">
            <a:extLst>
              <a:ext uri="{FF2B5EF4-FFF2-40B4-BE49-F238E27FC236}">
                <a16:creationId xmlns:a16="http://schemas.microsoft.com/office/drawing/2014/main" id="{76005386-AB3A-4C84-909A-F78C13C011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60095" y="292741"/>
            <a:ext cx="3657600" cy="2103334"/>
          </a:xfrm>
          <a:prstGeom prst="rect">
            <a:avLst/>
          </a:prstGeom>
        </p:spPr>
      </p:pic>
    </p:spTree>
    <p:extLst>
      <p:ext uri="{BB962C8B-B14F-4D97-AF65-F5344CB8AC3E}">
        <p14:creationId xmlns:p14="http://schemas.microsoft.com/office/powerpoint/2010/main" val="423218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58752A-DE47-4B4E-AA9A-87CE77DB96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4" name="TextBox 13">
            <a:extLst>
              <a:ext uri="{FF2B5EF4-FFF2-40B4-BE49-F238E27FC236}">
                <a16:creationId xmlns:a16="http://schemas.microsoft.com/office/drawing/2014/main" id="{63DA36F5-4008-43C2-AED2-82E4D9AF4D5D}"/>
              </a:ext>
            </a:extLst>
          </p:cNvPr>
          <p:cNvSpPr txBox="1"/>
          <p:nvPr/>
        </p:nvSpPr>
        <p:spPr>
          <a:xfrm>
            <a:off x="822960" y="-1"/>
            <a:ext cx="14447520" cy="2409035"/>
          </a:xfrm>
          <a:prstGeom prst="rect">
            <a:avLst/>
          </a:prstGeom>
          <a:noFill/>
        </p:spPr>
        <p:txBody>
          <a:bodyPr wrap="square" lIns="0" tIns="0" rIns="0" bIns="0" rtlCol="0" anchor="ctr" anchorCtr="0">
            <a:noAutofit/>
          </a:bodyPr>
          <a:lstStyle/>
          <a:p>
            <a:pPr lvl="0">
              <a:lnSpc>
                <a:spcPts val="5400"/>
              </a:lnSpc>
              <a:defRPr/>
            </a:pPr>
            <a:r>
              <a:rPr lang="en-US" sz="5400" dirty="0">
                <a:solidFill>
                  <a:srgbClr val="F58025"/>
                </a:solidFill>
                <a:latin typeface="HelveticaNeueLT Std Blk" panose="020B0904020202020204" pitchFamily="34" charset="0"/>
              </a:rPr>
              <a:t>COVID-19:</a:t>
            </a:r>
          </a:p>
          <a:p>
            <a:pPr lvl="0">
              <a:lnSpc>
                <a:spcPts val="5400"/>
              </a:lnSpc>
              <a:defRPr/>
            </a:pPr>
            <a:r>
              <a:rPr kumimoji="0" lang="en-US" sz="4400" b="1" i="0" u="none" strike="noStrike" kern="1200" cap="none" spc="-50" normalizeH="0" baseline="0" noProof="0" dirty="0">
                <a:ln>
                  <a:noFill/>
                </a:ln>
                <a:solidFill>
                  <a:schemeClr val="bg1"/>
                </a:solidFill>
                <a:effectLst/>
                <a:uLnTx/>
                <a:uFillTx/>
                <a:latin typeface="HelveticaNeueLT Std Blk" panose="020B0904020202020204" pitchFamily="34" charset="0"/>
                <a:ea typeface="+mn-ea"/>
                <a:cs typeface="+mn-cs"/>
              </a:rPr>
              <a:t>Criteria to Guide Evaluation of PUI</a:t>
            </a:r>
            <a:endParaRPr kumimoji="0" lang="en-US" sz="4400" b="1" i="0" u="none" strike="noStrike" kern="1200" cap="none" spc="-50" normalizeH="0" baseline="0" noProof="0" dirty="0">
              <a:ln>
                <a:noFill/>
              </a:ln>
              <a:solidFill>
                <a:schemeClr val="bg1"/>
              </a:solidFill>
              <a:effectLst/>
              <a:uLnTx/>
              <a:uFillTx/>
              <a:latin typeface="HelveticaNeueLT Std Med" panose="020B0604020202020204" pitchFamily="34" charset="0"/>
              <a:ea typeface="+mn-ea"/>
              <a:cs typeface="+mn-cs"/>
            </a:endParaRPr>
          </a:p>
        </p:txBody>
      </p:sp>
      <p:sp>
        <p:nvSpPr>
          <p:cNvPr id="3" name="TextBox 2">
            <a:extLst>
              <a:ext uri="{FF2B5EF4-FFF2-40B4-BE49-F238E27FC236}">
                <a16:creationId xmlns:a16="http://schemas.microsoft.com/office/drawing/2014/main" id="{3BE7AA91-CCC1-474D-983A-4AA1905D0419}"/>
              </a:ext>
            </a:extLst>
          </p:cNvPr>
          <p:cNvSpPr txBox="1"/>
          <p:nvPr/>
        </p:nvSpPr>
        <p:spPr>
          <a:xfrm>
            <a:off x="685800" y="9179868"/>
            <a:ext cx="3200400" cy="230832"/>
          </a:xfrm>
          <a:prstGeom prst="rect">
            <a:avLst/>
          </a:prstGeom>
          <a:noFill/>
        </p:spPr>
        <p:txBody>
          <a:bodyPr wrap="square" rtlCol="0">
            <a:spAutoFit/>
          </a:bodyPr>
          <a:lstStyle/>
          <a:p>
            <a:r>
              <a:rPr lang="en-US" sz="900" dirty="0"/>
              <a:t>Source:  IDPH Health Alert Dated 2/28/20</a:t>
            </a:r>
          </a:p>
        </p:txBody>
      </p:sp>
      <p:sp>
        <p:nvSpPr>
          <p:cNvPr id="11" name="TextBox 10">
            <a:extLst>
              <a:ext uri="{FF2B5EF4-FFF2-40B4-BE49-F238E27FC236}">
                <a16:creationId xmlns:a16="http://schemas.microsoft.com/office/drawing/2014/main" id="{D533BB98-E3E3-4FDA-A7F9-9A4129C8EA30}"/>
              </a:ext>
            </a:extLst>
          </p:cNvPr>
          <p:cNvSpPr txBox="1"/>
          <p:nvPr/>
        </p:nvSpPr>
        <p:spPr>
          <a:xfrm>
            <a:off x="12980400" y="2975112"/>
            <a:ext cx="5181600" cy="4801314"/>
          </a:xfrm>
          <a:prstGeom prst="rect">
            <a:avLst/>
          </a:prstGeom>
          <a:noFill/>
        </p:spPr>
        <p:txBody>
          <a:bodyPr wrap="square" rtlCol="0">
            <a:spAutoFit/>
          </a:bodyPr>
          <a:lstStyle/>
          <a:p>
            <a:r>
              <a:rPr lang="en-US" sz="2800" dirty="0">
                <a:latin typeface="HelveticaNeueLT Std Blk" panose="020B0904020202020204" pitchFamily="34" charset="0"/>
              </a:rPr>
              <a:t>Affected Geographic Areas with Widespread or Sustained Community Transmission</a:t>
            </a:r>
          </a:p>
          <a:p>
            <a:r>
              <a:rPr lang="en-US" i="1" dirty="0">
                <a:latin typeface="HelveticaNeueLT Std" panose="020B0604020202020204" pitchFamily="34" charset="0"/>
              </a:rPr>
              <a:t>Last updated February 26, 2020</a:t>
            </a:r>
          </a:p>
          <a:p>
            <a:pPr marL="457200" indent="-457200">
              <a:buFont typeface="Arial" panose="020B0604020202020204" pitchFamily="34" charset="0"/>
              <a:buChar char="•"/>
            </a:pPr>
            <a:r>
              <a:rPr lang="en-US" sz="2800" dirty="0">
                <a:latin typeface="HelveticaNeueLT Std" panose="020B0604020202020204" pitchFamily="34" charset="0"/>
              </a:rPr>
              <a:t>China</a:t>
            </a:r>
          </a:p>
          <a:p>
            <a:pPr marL="457200" indent="-457200">
              <a:buFont typeface="Arial" panose="020B0604020202020204" pitchFamily="34" charset="0"/>
              <a:buChar char="•"/>
            </a:pPr>
            <a:r>
              <a:rPr lang="en-US" sz="2800" dirty="0">
                <a:latin typeface="HelveticaNeueLT Std" panose="020B0604020202020204" pitchFamily="34" charset="0"/>
              </a:rPr>
              <a:t>Iran</a:t>
            </a:r>
          </a:p>
          <a:p>
            <a:pPr marL="457200" indent="-457200">
              <a:buFont typeface="Arial" panose="020B0604020202020204" pitchFamily="34" charset="0"/>
              <a:buChar char="•"/>
            </a:pPr>
            <a:r>
              <a:rPr lang="en-US" sz="2800" dirty="0">
                <a:latin typeface="HelveticaNeueLT Std" panose="020B0604020202020204" pitchFamily="34" charset="0"/>
              </a:rPr>
              <a:t>Italy</a:t>
            </a:r>
          </a:p>
          <a:p>
            <a:pPr marL="457200" indent="-457200">
              <a:buFont typeface="Arial" panose="020B0604020202020204" pitchFamily="34" charset="0"/>
              <a:buChar char="•"/>
            </a:pPr>
            <a:r>
              <a:rPr lang="en-US" sz="2800" dirty="0">
                <a:latin typeface="HelveticaNeueLT Std" panose="020B0604020202020204" pitchFamily="34" charset="0"/>
              </a:rPr>
              <a:t>Japan</a:t>
            </a:r>
          </a:p>
          <a:p>
            <a:pPr marL="457200" indent="-457200">
              <a:buFont typeface="Arial" panose="020B0604020202020204" pitchFamily="34" charset="0"/>
              <a:buChar char="•"/>
            </a:pPr>
            <a:r>
              <a:rPr lang="en-US" sz="2800" dirty="0">
                <a:latin typeface="HelveticaNeueLT Std" panose="020B0604020202020204" pitchFamily="34" charset="0"/>
              </a:rPr>
              <a:t>South Korea</a:t>
            </a:r>
          </a:p>
          <a:p>
            <a:endParaRPr lang="en-US" dirty="0"/>
          </a:p>
          <a:p>
            <a:endParaRPr lang="en-US" dirty="0"/>
          </a:p>
        </p:txBody>
      </p:sp>
      <p:sp>
        <p:nvSpPr>
          <p:cNvPr id="12" name="Rectangle 11">
            <a:extLst>
              <a:ext uri="{FF2B5EF4-FFF2-40B4-BE49-F238E27FC236}">
                <a16:creationId xmlns:a16="http://schemas.microsoft.com/office/drawing/2014/main" id="{15A5DC48-D8E8-45EF-B059-C517E985574B}"/>
              </a:ext>
            </a:extLst>
          </p:cNvPr>
          <p:cNvSpPr/>
          <p:nvPr/>
        </p:nvSpPr>
        <p:spPr>
          <a:xfrm>
            <a:off x="12995494" y="7409843"/>
            <a:ext cx="3843168" cy="369332"/>
          </a:xfrm>
          <a:prstGeom prst="rect">
            <a:avLst/>
          </a:prstGeom>
        </p:spPr>
        <p:txBody>
          <a:bodyPr wrap="none">
            <a:spAutoFit/>
          </a:bodyPr>
          <a:lstStyle/>
          <a:p>
            <a:r>
              <a:rPr lang="en-US" dirty="0"/>
              <a:t>See all </a:t>
            </a:r>
            <a:r>
              <a:rPr lang="en-US" dirty="0">
                <a:hlinkClick r:id="rId4"/>
              </a:rPr>
              <a:t>COVID-19 Travel Health Notices</a:t>
            </a:r>
            <a:r>
              <a:rPr lang="en-US" dirty="0"/>
              <a:t>.</a:t>
            </a:r>
          </a:p>
        </p:txBody>
      </p:sp>
      <p:pic>
        <p:nvPicPr>
          <p:cNvPr id="4" name="Picture 3">
            <a:extLst>
              <a:ext uri="{FF2B5EF4-FFF2-40B4-BE49-F238E27FC236}">
                <a16:creationId xmlns:a16="http://schemas.microsoft.com/office/drawing/2014/main" id="{10FEF952-32A9-4CCB-94B5-65A553E38E5A}"/>
              </a:ext>
            </a:extLst>
          </p:cNvPr>
          <p:cNvPicPr>
            <a:picLocks noChangeAspect="1"/>
          </p:cNvPicPr>
          <p:nvPr/>
        </p:nvPicPr>
        <p:blipFill>
          <a:blip r:embed="rId5"/>
          <a:stretch>
            <a:fillRect/>
          </a:stretch>
        </p:blipFill>
        <p:spPr>
          <a:xfrm>
            <a:off x="256358" y="2540695"/>
            <a:ext cx="12492038" cy="6507511"/>
          </a:xfrm>
          <a:prstGeom prst="rect">
            <a:avLst/>
          </a:prstGeom>
        </p:spPr>
      </p:pic>
    </p:spTree>
    <p:extLst>
      <p:ext uri="{BB962C8B-B14F-4D97-AF65-F5344CB8AC3E}">
        <p14:creationId xmlns:p14="http://schemas.microsoft.com/office/powerpoint/2010/main" val="332740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3610E7-45B9-4342-A03C-601F841D129F}"/>
              </a:ext>
            </a:extLst>
          </p:cNvPr>
          <p:cNvSpPr/>
          <p:nvPr/>
        </p:nvSpPr>
        <p:spPr>
          <a:xfrm>
            <a:off x="12328387" y="-17318"/>
            <a:ext cx="5959613" cy="10304318"/>
          </a:xfrm>
          <a:prstGeom prst="rect">
            <a:avLst/>
          </a:prstGeom>
          <a:solidFill>
            <a:srgbClr val="006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0D13B47-8154-4810-8C8B-F6D6787D3E4F}"/>
              </a:ext>
            </a:extLst>
          </p:cNvPr>
          <p:cNvSpPr txBox="1"/>
          <p:nvPr/>
        </p:nvSpPr>
        <p:spPr>
          <a:xfrm>
            <a:off x="12911782" y="2057400"/>
            <a:ext cx="4678680" cy="1333500"/>
          </a:xfrm>
          <a:prstGeom prst="rect">
            <a:avLst/>
          </a:prstGeom>
          <a:noFill/>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50" normalizeH="0" baseline="0" noProof="0" dirty="0">
              <a:ln>
                <a:noFill/>
              </a:ln>
              <a:solidFill>
                <a:schemeClr val="bg1"/>
              </a:solidFill>
              <a:effectLst/>
              <a:uLnTx/>
              <a:uFillTx/>
              <a:latin typeface="HelveticaNeueLT Std Cn" panose="020B0506030502030204" pitchFamily="34" charset="0"/>
            </a:endParaRPr>
          </a:p>
        </p:txBody>
      </p:sp>
      <p:sp>
        <p:nvSpPr>
          <p:cNvPr id="7" name="TextBox 6">
            <a:extLst>
              <a:ext uri="{FF2B5EF4-FFF2-40B4-BE49-F238E27FC236}">
                <a16:creationId xmlns:a16="http://schemas.microsoft.com/office/drawing/2014/main" id="{AE42BE4F-C319-41B1-B978-B732F2A554F7}"/>
              </a:ext>
            </a:extLst>
          </p:cNvPr>
          <p:cNvSpPr txBox="1"/>
          <p:nvPr/>
        </p:nvSpPr>
        <p:spPr>
          <a:xfrm>
            <a:off x="12515856" y="9740054"/>
            <a:ext cx="5772143" cy="461665"/>
          </a:xfrm>
          <a:prstGeom prst="rect">
            <a:avLst/>
          </a:prstGeom>
          <a:noFill/>
        </p:spPr>
        <p:txBody>
          <a:bodyPr wrap="square" rtlCol="0">
            <a:spAutoFit/>
          </a:bodyPr>
          <a:lstStyle/>
          <a:p>
            <a:r>
              <a:rPr lang="en-US" sz="1000" dirty="0">
                <a:solidFill>
                  <a:schemeClr val="bg1"/>
                </a:solidFill>
              </a:rPr>
              <a:t>Accessed 3/2/20</a:t>
            </a:r>
          </a:p>
          <a:p>
            <a:r>
              <a:rPr lang="en-US" sz="1400" dirty="0">
                <a:solidFill>
                  <a:schemeClr val="bg1"/>
                </a:solidFill>
                <a:hlinkClick r:id="rId3">
                  <a:extLst>
                    <a:ext uri="{A12FA001-AC4F-418D-AE19-62706E023703}">
                      <ahyp:hlinkClr xmlns:ahyp="http://schemas.microsoft.com/office/drawing/2018/hyperlinkcolor" val="tx"/>
                    </a:ext>
                  </a:extLst>
                </a:hlinkClick>
              </a:rPr>
              <a:t>https://www.cdc.gov/coronavirus/2019-ncov/travelers/index.html</a:t>
            </a:r>
            <a:endParaRPr lang="en-US" sz="1400" dirty="0">
              <a:solidFill>
                <a:schemeClr val="bg1"/>
              </a:solidFill>
            </a:endParaRPr>
          </a:p>
        </p:txBody>
      </p:sp>
      <p:sp>
        <p:nvSpPr>
          <p:cNvPr id="9" name="TextBox 8">
            <a:extLst>
              <a:ext uri="{FF2B5EF4-FFF2-40B4-BE49-F238E27FC236}">
                <a16:creationId xmlns:a16="http://schemas.microsoft.com/office/drawing/2014/main" id="{37CF35DB-AE5B-43E4-B39B-8AA41FE51190}"/>
              </a:ext>
            </a:extLst>
          </p:cNvPr>
          <p:cNvSpPr txBox="1"/>
          <p:nvPr/>
        </p:nvSpPr>
        <p:spPr>
          <a:xfrm>
            <a:off x="12671445" y="5025145"/>
            <a:ext cx="5159355" cy="3416320"/>
          </a:xfrm>
          <a:prstGeom prst="rect">
            <a:avLst/>
          </a:prstGeom>
          <a:noFill/>
        </p:spPr>
        <p:txBody>
          <a:bodyPr wrap="square" rtlCol="0">
            <a:spAutoFit/>
          </a:bodyPr>
          <a:lstStyle/>
          <a:p>
            <a:pPr algn="ctr"/>
            <a:r>
              <a:rPr lang="en-US" sz="3600" dirty="0">
                <a:solidFill>
                  <a:schemeClr val="bg1"/>
                </a:solidFill>
                <a:latin typeface="HelveticaNeueLT Std Cn" panose="020B0506030502030204" pitchFamily="34" charset="0"/>
              </a:rPr>
              <a:t>Centers for Disease Control and Prevention</a:t>
            </a:r>
          </a:p>
          <a:p>
            <a:pPr algn="ctr"/>
            <a:endParaRPr lang="en-US" sz="3600" b="1" dirty="0">
              <a:solidFill>
                <a:schemeClr val="bg1"/>
              </a:solidFill>
            </a:endParaRPr>
          </a:p>
          <a:p>
            <a:pPr algn="ctr"/>
            <a:r>
              <a:rPr lang="en-US" sz="3600" b="1" dirty="0">
                <a:solidFill>
                  <a:schemeClr val="bg1"/>
                </a:solidFill>
                <a:latin typeface="HelveticaNeueLT Std Blk" panose="020B0904020202020204" pitchFamily="34" charset="0"/>
              </a:rPr>
              <a:t>Travel Health</a:t>
            </a:r>
          </a:p>
          <a:p>
            <a:pPr algn="ctr"/>
            <a:r>
              <a:rPr lang="en-US" sz="3600" b="1" dirty="0">
                <a:solidFill>
                  <a:schemeClr val="bg1"/>
                </a:solidFill>
                <a:latin typeface="HelveticaNeueLT Std Blk" panose="020B0904020202020204" pitchFamily="34" charset="0"/>
              </a:rPr>
              <a:t>Alert Notices</a:t>
            </a:r>
          </a:p>
          <a:p>
            <a:pPr algn="ctr"/>
            <a:r>
              <a:rPr lang="en-US" sz="2800" dirty="0">
                <a:solidFill>
                  <a:schemeClr val="bg1"/>
                </a:solidFill>
                <a:latin typeface="Helvetica LT Std Cond" panose="020B0506020202030204" pitchFamily="34" charset="0"/>
              </a:rPr>
              <a:t>(updated frequently)</a:t>
            </a:r>
          </a:p>
        </p:txBody>
      </p:sp>
      <p:cxnSp>
        <p:nvCxnSpPr>
          <p:cNvPr id="14" name="Straight Connector 13">
            <a:extLst>
              <a:ext uri="{FF2B5EF4-FFF2-40B4-BE49-F238E27FC236}">
                <a16:creationId xmlns:a16="http://schemas.microsoft.com/office/drawing/2014/main" id="{DDA8FE6F-E2D9-44E4-BAAF-DA8CE4652BE0}"/>
              </a:ext>
            </a:extLst>
          </p:cNvPr>
          <p:cNvCxnSpPr/>
          <p:nvPr/>
        </p:nvCxnSpPr>
        <p:spPr>
          <a:xfrm>
            <a:off x="12980187" y="4457700"/>
            <a:ext cx="46560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B0CAD6F-A3D2-44AC-9A1C-9C1204427314}"/>
              </a:ext>
            </a:extLst>
          </p:cNvPr>
          <p:cNvSpPr txBox="1"/>
          <p:nvPr/>
        </p:nvSpPr>
        <p:spPr>
          <a:xfrm>
            <a:off x="12986870" y="2611752"/>
            <a:ext cx="4642647" cy="1333500"/>
          </a:xfrm>
          <a:prstGeom prst="rect">
            <a:avLst/>
          </a:prstGeom>
          <a:noFill/>
        </p:spPr>
        <p:txBody>
          <a:bodyPr wrap="square" lIns="0" tIns="0" rIns="0" bIns="0" rtlCol="0" anchor="ctr" anchorCtr="0">
            <a:noAutofit/>
          </a:bodyPr>
          <a:lstStyle/>
          <a:p>
            <a:pPr lvl="0" algn="ctr">
              <a:lnSpc>
                <a:spcPts val="5400"/>
              </a:lnSpc>
              <a:defRPr/>
            </a:pPr>
            <a:r>
              <a:rPr lang="en-US" sz="5400" dirty="0">
                <a:solidFill>
                  <a:srgbClr val="F58025"/>
                </a:solidFill>
                <a:latin typeface="HelveticaNeueLT Std Blk" panose="020B0904020202020204" pitchFamily="34" charset="0"/>
              </a:rPr>
              <a:t>COVID-19</a:t>
            </a:r>
            <a:br>
              <a:rPr lang="en-US" sz="5400" spc="-50" dirty="0">
                <a:solidFill>
                  <a:prstClr val="white"/>
                </a:solidFill>
                <a:latin typeface="HelveticaNeueLT Std Med" panose="020B0604020202020204" pitchFamily="34" charset="0"/>
              </a:rPr>
            </a:br>
            <a:r>
              <a:rPr lang="en-US" sz="5400" b="1" spc="-50" dirty="0">
                <a:solidFill>
                  <a:prstClr val="white"/>
                </a:solidFill>
                <a:latin typeface="HelveticaNeueLT Std Med" panose="020B0604020202020204" pitchFamily="34" charset="0"/>
              </a:rPr>
              <a:t>Update</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pic>
        <p:nvPicPr>
          <p:cNvPr id="16" name="Graphic 15">
            <a:extLst>
              <a:ext uri="{FF2B5EF4-FFF2-40B4-BE49-F238E27FC236}">
                <a16:creationId xmlns:a16="http://schemas.microsoft.com/office/drawing/2014/main" id="{8603EE92-A617-4455-BAEA-139C862548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79393" y="292741"/>
            <a:ext cx="3657600" cy="2103334"/>
          </a:xfrm>
          <a:prstGeom prst="rect">
            <a:avLst/>
          </a:prstGeom>
        </p:spPr>
      </p:pic>
      <p:pic>
        <p:nvPicPr>
          <p:cNvPr id="3" name="Picture 2">
            <a:extLst>
              <a:ext uri="{FF2B5EF4-FFF2-40B4-BE49-F238E27FC236}">
                <a16:creationId xmlns:a16="http://schemas.microsoft.com/office/drawing/2014/main" id="{3D02FC30-E0F8-4436-9A4E-9006EA0273A8}"/>
              </a:ext>
            </a:extLst>
          </p:cNvPr>
          <p:cNvPicPr>
            <a:picLocks noChangeAspect="1"/>
          </p:cNvPicPr>
          <p:nvPr/>
        </p:nvPicPr>
        <p:blipFill>
          <a:blip r:embed="rId6"/>
          <a:stretch>
            <a:fillRect/>
          </a:stretch>
        </p:blipFill>
        <p:spPr>
          <a:xfrm>
            <a:off x="453272" y="3609320"/>
            <a:ext cx="11877675" cy="1571625"/>
          </a:xfrm>
          <a:prstGeom prst="rect">
            <a:avLst/>
          </a:prstGeom>
        </p:spPr>
      </p:pic>
      <p:sp>
        <p:nvSpPr>
          <p:cNvPr id="10" name="Rectangle 9">
            <a:extLst>
              <a:ext uri="{FF2B5EF4-FFF2-40B4-BE49-F238E27FC236}">
                <a16:creationId xmlns:a16="http://schemas.microsoft.com/office/drawing/2014/main" id="{DEC2BE8E-7B67-4303-9609-A8E98956ADAA}"/>
              </a:ext>
            </a:extLst>
          </p:cNvPr>
          <p:cNvSpPr/>
          <p:nvPr/>
        </p:nvSpPr>
        <p:spPr>
          <a:xfrm>
            <a:off x="685800" y="495300"/>
            <a:ext cx="8606074" cy="646331"/>
          </a:xfrm>
          <a:prstGeom prst="rect">
            <a:avLst/>
          </a:prstGeom>
        </p:spPr>
        <p:txBody>
          <a:bodyPr wrap="none">
            <a:spAutoFit/>
          </a:bodyPr>
          <a:lstStyle/>
          <a:p>
            <a:r>
              <a:rPr lang="en-US" sz="3600" dirty="0">
                <a:solidFill>
                  <a:srgbClr val="000000"/>
                </a:solidFill>
                <a:latin typeface="Helvetica LT Std Black" panose="020B0904030502020204" pitchFamily="34" charset="0"/>
              </a:rPr>
              <a:t>CDC Travel Notices (as of 3/2/20) </a:t>
            </a:r>
          </a:p>
        </p:txBody>
      </p:sp>
      <p:sp>
        <p:nvSpPr>
          <p:cNvPr id="11" name="TextBox 10">
            <a:extLst>
              <a:ext uri="{FF2B5EF4-FFF2-40B4-BE49-F238E27FC236}">
                <a16:creationId xmlns:a16="http://schemas.microsoft.com/office/drawing/2014/main" id="{F309F2A1-EFA4-4F7D-ACD7-8CA84655E9DD}"/>
              </a:ext>
            </a:extLst>
          </p:cNvPr>
          <p:cNvSpPr txBox="1"/>
          <p:nvPr/>
        </p:nvSpPr>
        <p:spPr>
          <a:xfrm>
            <a:off x="533050" y="3086100"/>
            <a:ext cx="11506200" cy="523220"/>
          </a:xfrm>
          <a:prstGeom prst="rect">
            <a:avLst/>
          </a:prstGeom>
          <a:noFill/>
        </p:spPr>
        <p:txBody>
          <a:bodyPr wrap="square" rtlCol="0">
            <a:spAutoFit/>
          </a:bodyPr>
          <a:lstStyle/>
          <a:p>
            <a:r>
              <a:rPr lang="en-US" sz="2800" dirty="0">
                <a:latin typeface="HelveticaNeueLT Std" panose="020B0604020202020204" pitchFamily="34" charset="0"/>
              </a:rPr>
              <a:t>Italy, China, South Korea and Iran</a:t>
            </a:r>
          </a:p>
        </p:txBody>
      </p:sp>
      <p:pic>
        <p:nvPicPr>
          <p:cNvPr id="13" name="Picture 12">
            <a:extLst>
              <a:ext uri="{FF2B5EF4-FFF2-40B4-BE49-F238E27FC236}">
                <a16:creationId xmlns:a16="http://schemas.microsoft.com/office/drawing/2014/main" id="{40192FAB-C141-45ED-AA0D-66FF21F736D6}"/>
              </a:ext>
            </a:extLst>
          </p:cNvPr>
          <p:cNvPicPr>
            <a:picLocks noChangeAspect="1"/>
          </p:cNvPicPr>
          <p:nvPr/>
        </p:nvPicPr>
        <p:blipFill>
          <a:blip r:embed="rId7"/>
          <a:stretch>
            <a:fillRect/>
          </a:stretch>
        </p:blipFill>
        <p:spPr>
          <a:xfrm>
            <a:off x="420075" y="7200900"/>
            <a:ext cx="11868150" cy="1619250"/>
          </a:xfrm>
          <a:prstGeom prst="rect">
            <a:avLst/>
          </a:prstGeom>
        </p:spPr>
      </p:pic>
      <p:sp>
        <p:nvSpPr>
          <p:cNvPr id="17" name="TextBox 16">
            <a:extLst>
              <a:ext uri="{FF2B5EF4-FFF2-40B4-BE49-F238E27FC236}">
                <a16:creationId xmlns:a16="http://schemas.microsoft.com/office/drawing/2014/main" id="{6C997B49-C745-41DF-BC52-D50871215EDB}"/>
              </a:ext>
            </a:extLst>
          </p:cNvPr>
          <p:cNvSpPr txBox="1"/>
          <p:nvPr/>
        </p:nvSpPr>
        <p:spPr>
          <a:xfrm>
            <a:off x="420075" y="6591300"/>
            <a:ext cx="11506200" cy="523220"/>
          </a:xfrm>
          <a:prstGeom prst="rect">
            <a:avLst/>
          </a:prstGeom>
          <a:noFill/>
        </p:spPr>
        <p:txBody>
          <a:bodyPr wrap="square" rtlCol="0">
            <a:spAutoFit/>
          </a:bodyPr>
          <a:lstStyle/>
          <a:p>
            <a:r>
              <a:rPr lang="en-US" sz="2800" dirty="0">
                <a:latin typeface="HelveticaNeueLT Std" panose="020B0604020202020204" pitchFamily="34" charset="0"/>
              </a:rPr>
              <a:t>Japan</a:t>
            </a:r>
          </a:p>
        </p:txBody>
      </p:sp>
    </p:spTree>
    <p:extLst>
      <p:ext uri="{BB962C8B-B14F-4D97-AF65-F5344CB8AC3E}">
        <p14:creationId xmlns:p14="http://schemas.microsoft.com/office/powerpoint/2010/main" val="345579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C80782-283B-4B0E-B994-3D380444DB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8287998" cy="10287000"/>
          </a:xfrm>
          <a:prstGeom prst="rect">
            <a:avLst/>
          </a:prstGeom>
        </p:spPr>
      </p:pic>
      <p:sp>
        <p:nvSpPr>
          <p:cNvPr id="12" name="TextBox 11">
            <a:extLst>
              <a:ext uri="{FF2B5EF4-FFF2-40B4-BE49-F238E27FC236}">
                <a16:creationId xmlns:a16="http://schemas.microsoft.com/office/drawing/2014/main" id="{82783A93-A632-4A9D-B608-EA12B7CDE58D}"/>
              </a:ext>
            </a:extLst>
          </p:cNvPr>
          <p:cNvSpPr txBox="1"/>
          <p:nvPr/>
        </p:nvSpPr>
        <p:spPr>
          <a:xfrm>
            <a:off x="822960" y="0"/>
            <a:ext cx="14447520" cy="2247900"/>
          </a:xfrm>
          <a:prstGeom prst="rect">
            <a:avLst/>
          </a:prstGeom>
          <a:noFill/>
        </p:spPr>
        <p:txBody>
          <a:bodyPr wrap="square" lIns="0" tIns="0" rIns="0" bIns="0" rtlCol="0" anchor="ctr" anchorCtr="0">
            <a:noAutofit/>
          </a:bodyPr>
          <a:lstStyle/>
          <a:p>
            <a:pPr lvl="0">
              <a:defRPr/>
            </a:pPr>
            <a:r>
              <a:rPr lang="en-US" sz="5400" dirty="0">
                <a:solidFill>
                  <a:srgbClr val="F58025"/>
                </a:solidFill>
                <a:latin typeface="HelveticaNeueLT Std Blk" panose="020B0904020202020204" pitchFamily="34" charset="0"/>
              </a:rPr>
              <a:t>COVID-19: </a:t>
            </a:r>
            <a:r>
              <a:rPr lang="en-US" sz="5400" b="1" spc="-50" dirty="0">
                <a:solidFill>
                  <a:prstClr val="white"/>
                </a:solidFill>
                <a:latin typeface="HelveticaNeueLT Std Med" panose="020B0604020202020204" pitchFamily="34" charset="0"/>
              </a:rPr>
              <a:t>In the United States</a:t>
            </a:r>
            <a:endParaRPr kumimoji="0" lang="en-US" sz="5400" b="1" i="0" u="none" strike="noStrike" kern="1200" cap="none" spc="-50" normalizeH="0" baseline="0" noProof="0" dirty="0">
              <a:ln>
                <a:noFill/>
              </a:ln>
              <a:solidFill>
                <a:prstClr val="white"/>
              </a:solidFill>
              <a:effectLst/>
              <a:uLnTx/>
              <a:uFillTx/>
              <a:latin typeface="HelveticaNeueLT Std Med" panose="020B0604020202020204" pitchFamily="34" charset="0"/>
              <a:ea typeface="+mn-ea"/>
              <a:cs typeface="+mn-cs"/>
            </a:endParaRPr>
          </a:p>
        </p:txBody>
      </p:sp>
      <p:sp>
        <p:nvSpPr>
          <p:cNvPr id="9" name="TextBox 8">
            <a:extLst>
              <a:ext uri="{FF2B5EF4-FFF2-40B4-BE49-F238E27FC236}">
                <a16:creationId xmlns:a16="http://schemas.microsoft.com/office/drawing/2014/main" id="{4C4A5457-73D6-4B47-971E-68B6538F9213}"/>
              </a:ext>
            </a:extLst>
          </p:cNvPr>
          <p:cNvSpPr txBox="1"/>
          <p:nvPr/>
        </p:nvSpPr>
        <p:spPr>
          <a:xfrm>
            <a:off x="457200" y="8831810"/>
            <a:ext cx="3605474" cy="415498"/>
          </a:xfrm>
          <a:prstGeom prst="rect">
            <a:avLst/>
          </a:prstGeom>
          <a:noFill/>
        </p:spPr>
        <p:txBody>
          <a:bodyPr wrap="none" rtlCol="0">
            <a:spAutoFit/>
          </a:bodyPr>
          <a:lstStyle/>
          <a:p>
            <a:endParaRPr lang="en-US" sz="1050" dirty="0">
              <a:hlinkClick r:id="rId4"/>
            </a:endParaRPr>
          </a:p>
          <a:p>
            <a:r>
              <a:rPr lang="en-US" sz="1050" dirty="0">
                <a:hlinkClick r:id="rId4"/>
              </a:rPr>
              <a:t>https://www.cdc.gov/coronavirus/2019-ncov/cases-in-us.html</a:t>
            </a:r>
            <a:endParaRPr lang="en-US" sz="1050" dirty="0"/>
          </a:p>
        </p:txBody>
      </p:sp>
      <p:sp>
        <p:nvSpPr>
          <p:cNvPr id="10" name="Rectangle 9">
            <a:extLst>
              <a:ext uri="{FF2B5EF4-FFF2-40B4-BE49-F238E27FC236}">
                <a16:creationId xmlns:a16="http://schemas.microsoft.com/office/drawing/2014/main" id="{73AD9855-22F7-4BAC-9B56-74412B27F5A7}"/>
              </a:ext>
            </a:extLst>
          </p:cNvPr>
          <p:cNvSpPr/>
          <p:nvPr/>
        </p:nvSpPr>
        <p:spPr>
          <a:xfrm>
            <a:off x="457200" y="8724900"/>
            <a:ext cx="1858329" cy="276999"/>
          </a:xfrm>
          <a:prstGeom prst="rect">
            <a:avLst/>
          </a:prstGeom>
        </p:spPr>
        <p:txBody>
          <a:bodyPr wrap="none">
            <a:spAutoFit/>
          </a:bodyPr>
          <a:lstStyle/>
          <a:p>
            <a:r>
              <a:rPr lang="en-US" sz="1200" dirty="0">
                <a:solidFill>
                  <a:srgbClr val="8F0000"/>
                </a:solidFill>
                <a:latin typeface="Open Sans" panose="020B0606030504020204" pitchFamily="34" charset="0"/>
              </a:rPr>
              <a:t>Updated March 2, 2020</a:t>
            </a:r>
            <a:endParaRPr lang="en-US" sz="1200" dirty="0"/>
          </a:p>
        </p:txBody>
      </p:sp>
      <p:sp>
        <p:nvSpPr>
          <p:cNvPr id="7" name="Rectangle 6">
            <a:extLst>
              <a:ext uri="{FF2B5EF4-FFF2-40B4-BE49-F238E27FC236}">
                <a16:creationId xmlns:a16="http://schemas.microsoft.com/office/drawing/2014/main" id="{B31F8C3F-EF5B-42E9-BD55-7C2BFFE30001}"/>
              </a:ext>
            </a:extLst>
          </p:cNvPr>
          <p:cNvSpPr/>
          <p:nvPr/>
        </p:nvSpPr>
        <p:spPr>
          <a:xfrm>
            <a:off x="6095824" y="8932209"/>
            <a:ext cx="6099875" cy="276999"/>
          </a:xfrm>
          <a:prstGeom prst="rect">
            <a:avLst/>
          </a:prstGeom>
        </p:spPr>
        <p:txBody>
          <a:bodyPr wrap="none">
            <a:spAutoFit/>
          </a:bodyPr>
          <a:lstStyle/>
          <a:p>
            <a:r>
              <a:rPr lang="en-US" sz="1200" baseline="30000" dirty="0">
                <a:solidFill>
                  <a:srgbClr val="000000"/>
                </a:solidFill>
                <a:latin typeface="Open Sans" panose="020B0606030504020204" pitchFamily="34" charset="0"/>
              </a:rPr>
              <a:t>†</a:t>
            </a:r>
            <a:r>
              <a:rPr lang="en-US" sz="1200" dirty="0">
                <a:solidFill>
                  <a:srgbClr val="000000"/>
                </a:solidFill>
                <a:latin typeface="Open Sans" panose="020B0606030504020204" pitchFamily="34" charset="0"/>
              </a:rPr>
              <a:t> Cases have laboratory confirmation and may or may not have been symptomatic.</a:t>
            </a:r>
            <a:endParaRPr lang="en-US" sz="1200" dirty="0"/>
          </a:p>
        </p:txBody>
      </p:sp>
      <p:pic>
        <p:nvPicPr>
          <p:cNvPr id="2" name="Picture 1">
            <a:extLst>
              <a:ext uri="{FF2B5EF4-FFF2-40B4-BE49-F238E27FC236}">
                <a16:creationId xmlns:a16="http://schemas.microsoft.com/office/drawing/2014/main" id="{0687A1D2-9C98-4058-A44D-D3F2A07BB672}"/>
              </a:ext>
            </a:extLst>
          </p:cNvPr>
          <p:cNvPicPr>
            <a:picLocks noChangeAspect="1"/>
          </p:cNvPicPr>
          <p:nvPr/>
        </p:nvPicPr>
        <p:blipFill>
          <a:blip r:embed="rId5"/>
          <a:stretch>
            <a:fillRect/>
          </a:stretch>
        </p:blipFill>
        <p:spPr>
          <a:xfrm>
            <a:off x="488623" y="2641210"/>
            <a:ext cx="9753600" cy="5734608"/>
          </a:xfrm>
          <a:prstGeom prst="rect">
            <a:avLst/>
          </a:prstGeom>
        </p:spPr>
      </p:pic>
      <p:pic>
        <p:nvPicPr>
          <p:cNvPr id="3" name="Picture 2">
            <a:extLst>
              <a:ext uri="{FF2B5EF4-FFF2-40B4-BE49-F238E27FC236}">
                <a16:creationId xmlns:a16="http://schemas.microsoft.com/office/drawing/2014/main" id="{29D3993F-76AC-4566-B59F-F3284C2E2F1E}"/>
              </a:ext>
            </a:extLst>
          </p:cNvPr>
          <p:cNvPicPr>
            <a:picLocks noChangeAspect="1"/>
          </p:cNvPicPr>
          <p:nvPr/>
        </p:nvPicPr>
        <p:blipFill>
          <a:blip r:embed="rId6"/>
          <a:stretch>
            <a:fillRect/>
          </a:stretch>
        </p:blipFill>
        <p:spPr>
          <a:xfrm>
            <a:off x="10730845" y="3093345"/>
            <a:ext cx="7081837" cy="2050155"/>
          </a:xfrm>
          <a:prstGeom prst="rect">
            <a:avLst/>
          </a:prstGeom>
        </p:spPr>
      </p:pic>
    </p:spTree>
    <p:extLst>
      <p:ext uri="{BB962C8B-B14F-4D97-AF65-F5344CB8AC3E}">
        <p14:creationId xmlns:p14="http://schemas.microsoft.com/office/powerpoint/2010/main" val="17619249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2613B07D9D4A40B96CA2F58AC93A60" ma:contentTypeVersion="11" ma:contentTypeDescription="Create a new document." ma:contentTypeScope="" ma:versionID="808f5e19552302e5ea11b851f56c7e21">
  <xsd:schema xmlns:xsd="http://www.w3.org/2001/XMLSchema" xmlns:xs="http://www.w3.org/2001/XMLSchema" xmlns:p="http://schemas.microsoft.com/office/2006/metadata/properties" xmlns:ns3="d99f74e1-1db6-44c0-a782-1558ab443452" xmlns:ns4="9ddecd22-eca6-4f0b-834a-58af521226e8" targetNamespace="http://schemas.microsoft.com/office/2006/metadata/properties" ma:root="true" ma:fieldsID="d1c29cef22a54b2c0340ce6a524d6f87" ns3:_="" ns4:_="">
    <xsd:import namespace="d99f74e1-1db6-44c0-a782-1558ab443452"/>
    <xsd:import namespace="9ddecd22-eca6-4f0b-834a-58af521226e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f74e1-1db6-44c0-a782-1558ab4434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decd22-eca6-4f0b-834a-58af521226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99E348-935F-4D73-B2F6-8FFA63F0121C}">
  <ds:schemaRefs>
    <ds:schemaRef ds:uri="http://schemas.microsoft.com/sharepoint/v3/contenttype/forms"/>
  </ds:schemaRefs>
</ds:datastoreItem>
</file>

<file path=customXml/itemProps2.xml><?xml version="1.0" encoding="utf-8"?>
<ds:datastoreItem xmlns:ds="http://schemas.openxmlformats.org/officeDocument/2006/customXml" ds:itemID="{9289D734-F129-4010-99BD-C122869D5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f74e1-1db6-44c0-a782-1558ab443452"/>
    <ds:schemaRef ds:uri="9ddecd22-eca6-4f0b-834a-58af52122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3CC75E-05D7-46CC-B88B-F94580C370AD}">
  <ds:schemaRef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9ddecd22-eca6-4f0b-834a-58af521226e8"/>
    <ds:schemaRef ds:uri="d99f74e1-1db6-44c0-a782-1558ab443452"/>
    <ds:schemaRef ds:uri="http://schemas.microsoft.com/office/2006/documentManagement/typ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5394</TotalTime>
  <Words>2900</Words>
  <Application>Microsoft Office PowerPoint</Application>
  <PresentationFormat>Custom</PresentationFormat>
  <Paragraphs>388</Paragraphs>
  <Slides>36</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HelveticaNeueLT Std</vt:lpstr>
      <vt:lpstr>Arial</vt:lpstr>
      <vt:lpstr>Calibri</vt:lpstr>
      <vt:lpstr>HelveticaNeueLT Std Lt</vt:lpstr>
      <vt:lpstr>Open Sans</vt:lpstr>
      <vt:lpstr>Calibri Light</vt:lpstr>
      <vt:lpstr>HelveticaNeueLT Std Cn</vt:lpstr>
      <vt:lpstr>Helvetica LT Std Cond</vt:lpstr>
      <vt:lpstr>Helvetica LT Std Cond Blk</vt:lpstr>
      <vt:lpstr>HelveticaNeueLT Std Blk</vt:lpstr>
      <vt:lpstr>Helvetica LT Std Black</vt:lpstr>
      <vt:lpstr>Wingdings</vt:lpstr>
      <vt:lpstr>Montserrat SemiBold</vt:lpstr>
      <vt:lpstr>HelveticaNeueLT Std Med</vt:lpstr>
      <vt:lpstr>Office Theme</vt:lpstr>
      <vt:lpstr>PowerPoint Presentation</vt:lpstr>
      <vt:lpstr>PowerPoint Presentation</vt:lpstr>
      <vt:lpstr>PowerPoint Presentation</vt:lpstr>
      <vt:lpstr>PowerPoint Presentation</vt:lpstr>
      <vt:lpstr>PowerPoint Presentation</vt:lpstr>
      <vt:lpstr>IMPORTANT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&amp;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Data-Driven Action</vt:lpstr>
      <vt:lpstr>Informed Decision Making Tool</vt:lpstr>
      <vt:lpstr>Easy to Use On-line Form for Daily Reporting</vt:lpstr>
      <vt:lpstr>PowerPoint Presentation</vt:lpstr>
      <vt:lpstr>Emergency Operations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 Tunzi</dc:creator>
  <cp:lastModifiedBy>Kimberly A. Siebert</cp:lastModifiedBy>
  <cp:revision>298</cp:revision>
  <cp:lastPrinted>2020-03-02T19:03:31Z</cp:lastPrinted>
  <dcterms:created xsi:type="dcterms:W3CDTF">2019-04-10T16:59:48Z</dcterms:created>
  <dcterms:modified xsi:type="dcterms:W3CDTF">2020-03-02T19:09:34Z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0x0101008A2613B07D9D4A40B96CA2F58AC93A60</vt:lpwstr>
  </property>
</Properties>
</file>